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78017-2AB3-BF44-B0CC-3E2B9743691F}" v="47" dt="2022-11-24T17:33:46.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0884"/>
  </p:normalViewPr>
  <p:slideViewPr>
    <p:cSldViewPr snapToGrid="0">
      <p:cViewPr varScale="1">
        <p:scale>
          <a:sx n="81" d="100"/>
          <a:sy n="81" d="100"/>
        </p:scale>
        <p:origin x="17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C806C-7C20-5548-9AC2-6E832FF68448}" type="datetimeFigureOut">
              <a:rPr lang="en-GB" smtClean="0"/>
              <a:t>19/12/2022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17D05-4AA1-F94E-B876-EA6EDC7E29C6}" type="slidenum">
              <a:rPr lang="en-GB" smtClean="0"/>
              <a:t>‹#›</a:t>
            </a:fld>
            <a:endParaRPr lang="en-GB"/>
          </a:p>
        </p:txBody>
      </p:sp>
    </p:spTree>
    <p:extLst>
      <p:ext uri="{BB962C8B-B14F-4D97-AF65-F5344CB8AC3E}">
        <p14:creationId xmlns:p14="http://schemas.microsoft.com/office/powerpoint/2010/main" val="27989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Sorry I can’t be there in person. Right now I’m in the middle of nowhere but hopefully by now I’ve managed to dial in. I’ve recorded this talk instead of trusting in 4G technology. What could possibly go wrong? Anyway I’m going to present what we’ve been doing in the Astronomy Advisory Panel, on behalf of everyone on this slide. The slides are also at the URL on the bottom right, and that URL is on all the slides so don’t panic about rushing to note it down. </a:t>
            </a:r>
          </a:p>
        </p:txBody>
      </p:sp>
      <p:sp>
        <p:nvSpPr>
          <p:cNvPr id="4" name="Slide Number Placeholder 3"/>
          <p:cNvSpPr>
            <a:spLocks noGrp="1"/>
          </p:cNvSpPr>
          <p:nvPr>
            <p:ph type="sldNum" sz="quarter" idx="5"/>
          </p:nvPr>
        </p:nvSpPr>
        <p:spPr/>
        <p:txBody>
          <a:bodyPr/>
          <a:lstStyle/>
          <a:p>
            <a:fld id="{2EE17D05-4AA1-F94E-B876-EA6EDC7E29C6}" type="slidenum">
              <a:rPr lang="en-GB" smtClean="0"/>
              <a:t>1</a:t>
            </a:fld>
            <a:endParaRPr lang="en-GB"/>
          </a:p>
        </p:txBody>
      </p:sp>
    </p:spTree>
    <p:extLst>
      <p:ext uri="{BB962C8B-B14F-4D97-AF65-F5344CB8AC3E}">
        <p14:creationId xmlns:p14="http://schemas.microsoft.com/office/powerpoint/2010/main" val="3077381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onto </a:t>
            </a:r>
          </a:p>
        </p:txBody>
      </p:sp>
      <p:sp>
        <p:nvSpPr>
          <p:cNvPr id="4" name="Slide Number Placeholder 3"/>
          <p:cNvSpPr>
            <a:spLocks noGrp="1"/>
          </p:cNvSpPr>
          <p:nvPr>
            <p:ph type="sldNum" sz="quarter" idx="5"/>
          </p:nvPr>
        </p:nvSpPr>
        <p:spPr/>
        <p:txBody>
          <a:bodyPr/>
          <a:lstStyle/>
          <a:p>
            <a:fld id="{2EE17D05-4AA1-F94E-B876-EA6EDC7E29C6}" type="slidenum">
              <a:rPr lang="en-GB" smtClean="0"/>
              <a:t>10</a:t>
            </a:fld>
            <a:endParaRPr lang="en-GB"/>
          </a:p>
        </p:txBody>
      </p:sp>
    </p:spTree>
    <p:extLst>
      <p:ext uri="{BB962C8B-B14F-4D97-AF65-F5344CB8AC3E}">
        <p14:creationId xmlns:p14="http://schemas.microsoft.com/office/powerpoint/2010/main" val="427928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roadmap. </a:t>
            </a:r>
          </a:p>
        </p:txBody>
      </p:sp>
      <p:sp>
        <p:nvSpPr>
          <p:cNvPr id="4" name="Slide Number Placeholder 3"/>
          <p:cNvSpPr>
            <a:spLocks noGrp="1"/>
          </p:cNvSpPr>
          <p:nvPr>
            <p:ph type="sldNum" sz="quarter" idx="5"/>
          </p:nvPr>
        </p:nvSpPr>
        <p:spPr/>
        <p:txBody>
          <a:bodyPr/>
          <a:lstStyle/>
          <a:p>
            <a:fld id="{2EE17D05-4AA1-F94E-B876-EA6EDC7E29C6}" type="slidenum">
              <a:rPr lang="en-GB" smtClean="0"/>
              <a:t>11</a:t>
            </a:fld>
            <a:endParaRPr lang="en-GB"/>
          </a:p>
        </p:txBody>
      </p:sp>
    </p:spTree>
    <p:extLst>
      <p:ext uri="{BB962C8B-B14F-4D97-AF65-F5344CB8AC3E}">
        <p14:creationId xmlns:p14="http://schemas.microsoft.com/office/powerpoint/2010/main" val="16347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Advisory panels are required by Science Board to come up with science and technology roadmaps. The last AAP one was ten years ago, so it badly needed doing. But since then STFC have created the Balance of Programmes reviews which is where the near-term tensioning happens, so the remit’s a bit different and the criteria more nebulous. We also don’t want to create any hostages to fortune by fine-grained ranking against nebulous criteria, so this means our rankings are coarser-grained. Also, this isn’t about us ranking your science. This is you telling us what’s important to you, and us reporting this onwards to Science Board, which we’ll be presenting to Science Board in a couple of weeks. After that I expect this will be released by STFC and if </a:t>
            </a:r>
            <a:r>
              <a:rPr lang="en-GB" dirty="0" err="1"/>
              <a:t>arXiv</a:t>
            </a:r>
            <a:r>
              <a:rPr lang="en-GB" dirty="0"/>
              <a:t> let us we’ll put it on there too. </a:t>
            </a:r>
          </a:p>
        </p:txBody>
      </p:sp>
      <p:sp>
        <p:nvSpPr>
          <p:cNvPr id="4" name="Slide Number Placeholder 3"/>
          <p:cNvSpPr>
            <a:spLocks noGrp="1"/>
          </p:cNvSpPr>
          <p:nvPr>
            <p:ph type="sldNum" sz="quarter" idx="5"/>
          </p:nvPr>
        </p:nvSpPr>
        <p:spPr/>
        <p:txBody>
          <a:bodyPr/>
          <a:lstStyle/>
          <a:p>
            <a:fld id="{2EE17D05-4AA1-F94E-B876-EA6EDC7E29C6}" type="slidenum">
              <a:rPr lang="en-GB" smtClean="0"/>
              <a:t>12</a:t>
            </a:fld>
            <a:endParaRPr lang="en-GB"/>
          </a:p>
        </p:txBody>
      </p:sp>
    </p:spTree>
    <p:extLst>
      <p:ext uri="{BB962C8B-B14F-4D97-AF65-F5344CB8AC3E}">
        <p14:creationId xmlns:p14="http://schemas.microsoft.com/office/powerpoint/2010/main" val="235571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overarching top priority is grants. Duh. Now there’s been a recent very welcome uplift for this year and going into future years, but most of it hasn’t happened yet so at this stage we’re not minded to change this overarching top priority. </a:t>
            </a:r>
          </a:p>
          <a:p>
            <a:r>
              <a:rPr lang="en-GB" dirty="0"/>
              <a:t>In terms of specific top priorities, we have ESO and all that comes with it, and the SKA. Also we’ve lumped together all of the space activities as a single combined top priority, for the reasons on the slide – but also, between ourselves, so we don’t create any hostages to fortune later on, because of let’s say insufficiently well briefed policy makers spotting the word European. We’re also very careful not to pre-empt the independent decisions of AGP or PPRP. </a:t>
            </a:r>
          </a:p>
        </p:txBody>
      </p:sp>
      <p:sp>
        <p:nvSpPr>
          <p:cNvPr id="4" name="Slide Number Placeholder 3"/>
          <p:cNvSpPr>
            <a:spLocks noGrp="1"/>
          </p:cNvSpPr>
          <p:nvPr>
            <p:ph type="sldNum" sz="quarter" idx="5"/>
          </p:nvPr>
        </p:nvSpPr>
        <p:spPr/>
        <p:txBody>
          <a:bodyPr/>
          <a:lstStyle/>
          <a:p>
            <a:fld id="{2EE17D05-4AA1-F94E-B876-EA6EDC7E29C6}" type="slidenum">
              <a:rPr lang="en-GB" smtClean="0"/>
              <a:t>13</a:t>
            </a:fld>
            <a:endParaRPr lang="en-GB"/>
          </a:p>
        </p:txBody>
      </p:sp>
    </p:spTree>
    <p:extLst>
      <p:ext uri="{BB962C8B-B14F-4D97-AF65-F5344CB8AC3E}">
        <p14:creationId xmlns:p14="http://schemas.microsoft.com/office/powerpoint/2010/main" val="1909872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high priorities that you’ve told us are HPC and Rubin. The CMB community have been absolutely clear that their overwhelming top priority is Simons Observatory, so we felt we had to make that clear here too. </a:t>
            </a:r>
          </a:p>
          <a:p>
            <a:r>
              <a:rPr lang="en-GB" dirty="0"/>
              <a:t>Our high priority facilities are all these, which I won’t read out, but are all the obvious stuff. </a:t>
            </a:r>
          </a:p>
          <a:p>
            <a:r>
              <a:rPr lang="en-GB" dirty="0"/>
              <a:t>We also had some very nice imaginative white papers in other areas that we’ve put under the heading of emerging community priorities. </a:t>
            </a:r>
          </a:p>
        </p:txBody>
      </p:sp>
      <p:sp>
        <p:nvSpPr>
          <p:cNvPr id="4" name="Slide Number Placeholder 3"/>
          <p:cNvSpPr>
            <a:spLocks noGrp="1"/>
          </p:cNvSpPr>
          <p:nvPr>
            <p:ph type="sldNum" sz="quarter" idx="5"/>
          </p:nvPr>
        </p:nvSpPr>
        <p:spPr/>
        <p:txBody>
          <a:bodyPr/>
          <a:lstStyle/>
          <a:p>
            <a:fld id="{2EE17D05-4AA1-F94E-B876-EA6EDC7E29C6}" type="slidenum">
              <a:rPr lang="en-GB" smtClean="0"/>
              <a:t>14</a:t>
            </a:fld>
            <a:endParaRPr lang="en-GB"/>
          </a:p>
        </p:txBody>
      </p:sp>
    </p:spTree>
    <p:extLst>
      <p:ext uri="{BB962C8B-B14F-4D97-AF65-F5344CB8AC3E}">
        <p14:creationId xmlns:p14="http://schemas.microsoft.com/office/powerpoint/2010/main" val="46533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key recommendations start with this. Firstly, don’t abuse the roadmap. Don’t use it blindly without further reference to AAP. Don’t use it to draw a funding threshold line. That’s not what it’s for. </a:t>
            </a:r>
          </a:p>
          <a:p>
            <a:r>
              <a:rPr lang="en-GB" dirty="0"/>
              <a:t>Secondly, this specific recommendation came from the exoplanet community and we’re happy to endorse it. This request covers AAP, SSAP, UKSA interests and more. </a:t>
            </a:r>
          </a:p>
          <a:p>
            <a:r>
              <a:rPr lang="en-GB" dirty="0"/>
              <a:t>Thirdly, grants are still your top priority. </a:t>
            </a:r>
          </a:p>
        </p:txBody>
      </p:sp>
      <p:sp>
        <p:nvSpPr>
          <p:cNvPr id="4" name="Slide Number Placeholder 3"/>
          <p:cNvSpPr>
            <a:spLocks noGrp="1"/>
          </p:cNvSpPr>
          <p:nvPr>
            <p:ph type="sldNum" sz="quarter" idx="5"/>
          </p:nvPr>
        </p:nvSpPr>
        <p:spPr/>
        <p:txBody>
          <a:bodyPr/>
          <a:lstStyle/>
          <a:p>
            <a:fld id="{2EE17D05-4AA1-F94E-B876-EA6EDC7E29C6}" type="slidenum">
              <a:rPr lang="en-GB" smtClean="0"/>
              <a:t>15</a:t>
            </a:fld>
            <a:endParaRPr lang="en-GB"/>
          </a:p>
        </p:txBody>
      </p:sp>
    </p:spTree>
    <p:extLst>
      <p:ext uri="{BB962C8B-B14F-4D97-AF65-F5344CB8AC3E}">
        <p14:creationId xmlns:p14="http://schemas.microsoft.com/office/powerpoint/2010/main" val="2824129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Horizon funding is critical. If government just replaces the money, that still cuts us off from continental-sized research networks. </a:t>
            </a:r>
          </a:p>
          <a:p>
            <a:r>
              <a:rPr lang="en-GB" dirty="0"/>
              <a:t>The career structure for instrumentation and technical roles. This came up in a lot of our community feedback and white papers, so we’re asking STFC to take a broader review. </a:t>
            </a:r>
          </a:p>
          <a:p>
            <a:r>
              <a:rPr lang="en-GB" dirty="0"/>
              <a:t>The SKA is critical. </a:t>
            </a:r>
          </a:p>
          <a:p>
            <a:r>
              <a:rPr lang="en-GB" dirty="0"/>
              <a:t>And so is ESO. </a:t>
            </a:r>
          </a:p>
          <a:p>
            <a:endParaRPr lang="en-GB" dirty="0"/>
          </a:p>
          <a:p>
            <a:endParaRPr lang="en-GB" dirty="0"/>
          </a:p>
        </p:txBody>
      </p:sp>
      <p:sp>
        <p:nvSpPr>
          <p:cNvPr id="4" name="Slide Number Placeholder 3"/>
          <p:cNvSpPr>
            <a:spLocks noGrp="1"/>
          </p:cNvSpPr>
          <p:nvPr>
            <p:ph type="sldNum" sz="quarter" idx="5"/>
          </p:nvPr>
        </p:nvSpPr>
        <p:spPr/>
        <p:txBody>
          <a:bodyPr/>
          <a:lstStyle/>
          <a:p>
            <a:fld id="{2EE17D05-4AA1-F94E-B876-EA6EDC7E29C6}" type="slidenum">
              <a:rPr lang="en-GB" smtClean="0"/>
              <a:t>16</a:t>
            </a:fld>
            <a:endParaRPr lang="en-GB"/>
          </a:p>
        </p:txBody>
      </p:sp>
    </p:spTree>
    <p:extLst>
      <p:ext uri="{BB962C8B-B14F-4D97-AF65-F5344CB8AC3E}">
        <p14:creationId xmlns:p14="http://schemas.microsoft.com/office/powerpoint/2010/main" val="1811565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HPC underpins a lot of our success and must be supported. </a:t>
            </a:r>
          </a:p>
          <a:p>
            <a:r>
              <a:rPr lang="en-GB" dirty="0"/>
              <a:t>We’d like to see the UK submm community come together to create a single vision and priority list, because as we’ve found the community isn’t speaking with one voice at the moment, but we think it would be very helpful for them to follow the lead of the CMB cosmology community. </a:t>
            </a:r>
          </a:p>
          <a:p>
            <a:r>
              <a:rPr lang="en-GB" dirty="0"/>
              <a:t>We’d like to see more support for digital infrastructure. As I mentioned earlier, this was prompted by us struggling to find a landing place for the Euclid-Rubin joint data products. </a:t>
            </a:r>
          </a:p>
          <a:p>
            <a:r>
              <a:rPr lang="en-GB" dirty="0"/>
              <a:t>We’d asked you what your priority technology development areas are, but we got a VERY strong steer that the best way for the UK to use astronomical technology to leverage science leadership, is to have diversity in the technologies. Don’t try to pick winners. </a:t>
            </a:r>
          </a:p>
        </p:txBody>
      </p:sp>
      <p:sp>
        <p:nvSpPr>
          <p:cNvPr id="4" name="Slide Number Placeholder 3"/>
          <p:cNvSpPr>
            <a:spLocks noGrp="1"/>
          </p:cNvSpPr>
          <p:nvPr>
            <p:ph type="sldNum" sz="quarter" idx="5"/>
          </p:nvPr>
        </p:nvSpPr>
        <p:spPr/>
        <p:txBody>
          <a:bodyPr/>
          <a:lstStyle/>
          <a:p>
            <a:fld id="{2EE17D05-4AA1-F94E-B876-EA6EDC7E29C6}" type="slidenum">
              <a:rPr lang="en-GB" smtClean="0"/>
              <a:t>17</a:t>
            </a:fld>
            <a:endParaRPr lang="en-GB"/>
          </a:p>
        </p:txBody>
      </p:sp>
    </p:spTree>
    <p:extLst>
      <p:ext uri="{BB962C8B-B14F-4D97-AF65-F5344CB8AC3E}">
        <p14:creationId xmlns:p14="http://schemas.microsoft.com/office/powerpoint/2010/main" val="3738718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got to be in ESA. </a:t>
            </a:r>
          </a:p>
          <a:p>
            <a:r>
              <a:rPr lang="en-GB" dirty="0"/>
              <a:t>And finally, having UK access to the few giant facilities is not enough to ensure science returns. We need to maintain and develop a broad portfolio of high and very high priority activities. The ones listed here are not an exclusive list. </a:t>
            </a:r>
          </a:p>
        </p:txBody>
      </p:sp>
      <p:sp>
        <p:nvSpPr>
          <p:cNvPr id="4" name="Slide Number Placeholder 3"/>
          <p:cNvSpPr>
            <a:spLocks noGrp="1"/>
          </p:cNvSpPr>
          <p:nvPr>
            <p:ph type="sldNum" sz="quarter" idx="5"/>
          </p:nvPr>
        </p:nvSpPr>
        <p:spPr/>
        <p:txBody>
          <a:bodyPr/>
          <a:lstStyle/>
          <a:p>
            <a:fld id="{2EE17D05-4AA1-F94E-B876-EA6EDC7E29C6}" type="slidenum">
              <a:rPr lang="en-GB" smtClean="0"/>
              <a:t>18</a:t>
            </a:fld>
            <a:endParaRPr lang="en-GB"/>
          </a:p>
        </p:txBody>
      </p:sp>
    </p:spTree>
    <p:extLst>
      <p:ext uri="{BB962C8B-B14F-4D97-AF65-F5344CB8AC3E}">
        <p14:creationId xmlns:p14="http://schemas.microsoft.com/office/powerpoint/2010/main" val="1789325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that’s it! I hope we’ll have the report on </a:t>
            </a:r>
            <a:r>
              <a:rPr lang="en-GB" dirty="0" err="1"/>
              <a:t>arXiv</a:t>
            </a:r>
            <a:r>
              <a:rPr lang="en-GB" dirty="0"/>
              <a:t> before the end of the year, and at least circulated via </a:t>
            </a:r>
            <a:r>
              <a:rPr lang="en-GB" dirty="0" err="1"/>
              <a:t>AstroCommunity</a:t>
            </a:r>
            <a:r>
              <a:rPr lang="en-GB" dirty="0"/>
              <a:t>. </a:t>
            </a:r>
          </a:p>
        </p:txBody>
      </p:sp>
      <p:sp>
        <p:nvSpPr>
          <p:cNvPr id="4" name="Slide Number Placeholder 3"/>
          <p:cNvSpPr>
            <a:spLocks noGrp="1"/>
          </p:cNvSpPr>
          <p:nvPr>
            <p:ph type="sldNum" sz="quarter" idx="5"/>
          </p:nvPr>
        </p:nvSpPr>
        <p:spPr/>
        <p:txBody>
          <a:bodyPr/>
          <a:lstStyle/>
          <a:p>
            <a:fld id="{2EE17D05-4AA1-F94E-B876-EA6EDC7E29C6}" type="slidenum">
              <a:rPr lang="en-GB" smtClean="0"/>
              <a:t>19</a:t>
            </a:fld>
            <a:endParaRPr lang="en-GB"/>
          </a:p>
        </p:txBody>
      </p:sp>
    </p:spTree>
    <p:extLst>
      <p:ext uri="{BB962C8B-B14F-4D97-AF65-F5344CB8AC3E}">
        <p14:creationId xmlns:p14="http://schemas.microsoft.com/office/powerpoint/2010/main" val="380880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I’m going to talk about three things we’ve been doing: our consultation, the UKRI infrastructure call, and our roadmap. </a:t>
            </a:r>
          </a:p>
        </p:txBody>
      </p:sp>
      <p:sp>
        <p:nvSpPr>
          <p:cNvPr id="4" name="Slide Number Placeholder 3"/>
          <p:cNvSpPr>
            <a:spLocks noGrp="1"/>
          </p:cNvSpPr>
          <p:nvPr>
            <p:ph type="sldNum" sz="quarter" idx="5"/>
          </p:nvPr>
        </p:nvSpPr>
        <p:spPr/>
        <p:txBody>
          <a:bodyPr/>
          <a:lstStyle/>
          <a:p>
            <a:fld id="{2EE17D05-4AA1-F94E-B876-EA6EDC7E29C6}" type="slidenum">
              <a:rPr lang="en-GB" smtClean="0"/>
              <a:t>2</a:t>
            </a:fld>
            <a:endParaRPr lang="en-GB"/>
          </a:p>
        </p:txBody>
      </p:sp>
    </p:spTree>
    <p:extLst>
      <p:ext uri="{BB962C8B-B14F-4D97-AF65-F5344CB8AC3E}">
        <p14:creationId xmlns:p14="http://schemas.microsoft.com/office/powerpoint/2010/main" val="128882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up, our consultation. </a:t>
            </a:r>
          </a:p>
        </p:txBody>
      </p:sp>
      <p:sp>
        <p:nvSpPr>
          <p:cNvPr id="4" name="Slide Number Placeholder 3"/>
          <p:cNvSpPr>
            <a:spLocks noGrp="1"/>
          </p:cNvSpPr>
          <p:nvPr>
            <p:ph type="sldNum" sz="quarter" idx="5"/>
          </p:nvPr>
        </p:nvSpPr>
        <p:spPr/>
        <p:txBody>
          <a:bodyPr/>
          <a:lstStyle/>
          <a:p>
            <a:fld id="{2EE17D05-4AA1-F94E-B876-EA6EDC7E29C6}" type="slidenum">
              <a:rPr lang="en-GB" smtClean="0"/>
              <a:t>3</a:t>
            </a:fld>
            <a:endParaRPr lang="en-GB"/>
          </a:p>
        </p:txBody>
      </p:sp>
    </p:spTree>
    <p:extLst>
      <p:ext uri="{BB962C8B-B14F-4D97-AF65-F5344CB8AC3E}">
        <p14:creationId xmlns:p14="http://schemas.microsoft.com/office/powerpoint/2010/main" val="411967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ran our consultation with you last year, wrote it up, and over this summer we asked you what you thought. Here’s the </a:t>
            </a:r>
            <a:r>
              <a:rPr lang="en-GB" dirty="0" err="1"/>
              <a:t>astrocommunity</a:t>
            </a:r>
            <a:r>
              <a:rPr lang="en-GB" dirty="0"/>
              <a:t> mail. </a:t>
            </a:r>
          </a:p>
        </p:txBody>
      </p:sp>
      <p:sp>
        <p:nvSpPr>
          <p:cNvPr id="4" name="Slide Number Placeholder 3"/>
          <p:cNvSpPr>
            <a:spLocks noGrp="1"/>
          </p:cNvSpPr>
          <p:nvPr>
            <p:ph type="sldNum" sz="quarter" idx="5"/>
          </p:nvPr>
        </p:nvSpPr>
        <p:spPr/>
        <p:txBody>
          <a:bodyPr/>
          <a:lstStyle/>
          <a:p>
            <a:fld id="{2EE17D05-4AA1-F94E-B876-EA6EDC7E29C6}" type="slidenum">
              <a:rPr lang="en-GB" smtClean="0"/>
              <a:t>4</a:t>
            </a:fld>
            <a:endParaRPr lang="en-GB"/>
          </a:p>
        </p:txBody>
      </p:sp>
    </p:spTree>
    <p:extLst>
      <p:ext uri="{BB962C8B-B14F-4D97-AF65-F5344CB8AC3E}">
        <p14:creationId xmlns:p14="http://schemas.microsoft.com/office/powerpoint/2010/main" val="8759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didn’t get a lot of feedback. Maybe everyone’s consulted-out? Maybe everyone’s flat-out because of the pandemic and more. Anyway, you told us about EU Horizon programmes, keeping UKSA science in the STFC remit, and the perennial disconnect between facility time awards and grants. We had a substantial request for more discussion of gravitational wave astronomy, as well as EDI comments. </a:t>
            </a:r>
          </a:p>
          <a:p>
            <a:r>
              <a:rPr lang="en-GB" dirty="0"/>
              <a:t>All in all these didn’t mean major re-writes, and gravitational waves are now also in the Particle Astrophysics roadmap. </a:t>
            </a:r>
          </a:p>
          <a:p>
            <a:r>
              <a:rPr lang="en-GB" dirty="0"/>
              <a:t>We also got 62 white papers, of which more later. </a:t>
            </a:r>
          </a:p>
        </p:txBody>
      </p:sp>
      <p:sp>
        <p:nvSpPr>
          <p:cNvPr id="4" name="Slide Number Placeholder 3"/>
          <p:cNvSpPr>
            <a:spLocks noGrp="1"/>
          </p:cNvSpPr>
          <p:nvPr>
            <p:ph type="sldNum" sz="quarter" idx="5"/>
          </p:nvPr>
        </p:nvSpPr>
        <p:spPr/>
        <p:txBody>
          <a:bodyPr/>
          <a:lstStyle/>
          <a:p>
            <a:fld id="{2EE17D05-4AA1-F94E-B876-EA6EDC7E29C6}" type="slidenum">
              <a:rPr lang="en-GB" smtClean="0"/>
              <a:t>5</a:t>
            </a:fld>
            <a:endParaRPr lang="en-GB"/>
          </a:p>
        </p:txBody>
      </p:sp>
    </p:spTree>
    <p:extLst>
      <p:ext uri="{BB962C8B-B14F-4D97-AF65-F5344CB8AC3E}">
        <p14:creationId xmlns:p14="http://schemas.microsoft.com/office/powerpoint/2010/main" val="313387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next up</a:t>
            </a:r>
          </a:p>
        </p:txBody>
      </p:sp>
      <p:sp>
        <p:nvSpPr>
          <p:cNvPr id="4" name="Slide Number Placeholder 3"/>
          <p:cNvSpPr>
            <a:spLocks noGrp="1"/>
          </p:cNvSpPr>
          <p:nvPr>
            <p:ph type="sldNum" sz="quarter" idx="5"/>
          </p:nvPr>
        </p:nvSpPr>
        <p:spPr/>
        <p:txBody>
          <a:bodyPr/>
          <a:lstStyle/>
          <a:p>
            <a:fld id="{2EE17D05-4AA1-F94E-B876-EA6EDC7E29C6}" type="slidenum">
              <a:rPr lang="en-GB" smtClean="0"/>
              <a:t>6</a:t>
            </a:fld>
            <a:endParaRPr lang="en-GB"/>
          </a:p>
        </p:txBody>
      </p:sp>
    </p:spTree>
    <p:extLst>
      <p:ext uri="{BB962C8B-B14F-4D97-AF65-F5344CB8AC3E}">
        <p14:creationId xmlns:p14="http://schemas.microsoft.com/office/powerpoint/2010/main" val="202607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the infrastructure call. </a:t>
            </a:r>
          </a:p>
        </p:txBody>
      </p:sp>
      <p:sp>
        <p:nvSpPr>
          <p:cNvPr id="4" name="Slide Number Placeholder 3"/>
          <p:cNvSpPr>
            <a:spLocks noGrp="1"/>
          </p:cNvSpPr>
          <p:nvPr>
            <p:ph type="sldNum" sz="quarter" idx="5"/>
          </p:nvPr>
        </p:nvSpPr>
        <p:spPr/>
        <p:txBody>
          <a:bodyPr/>
          <a:lstStyle/>
          <a:p>
            <a:fld id="{2EE17D05-4AA1-F94E-B876-EA6EDC7E29C6}" type="slidenum">
              <a:rPr lang="en-GB" smtClean="0"/>
              <a:t>7</a:t>
            </a:fld>
            <a:endParaRPr lang="en-GB"/>
          </a:p>
        </p:txBody>
      </p:sp>
    </p:spTree>
    <p:extLst>
      <p:ext uri="{BB962C8B-B14F-4D97-AF65-F5344CB8AC3E}">
        <p14:creationId xmlns:p14="http://schemas.microsoft.com/office/powerpoint/2010/main" val="374685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UKRI wanted ideas from the constituent research councils, and the research councils in turn ask the advisory panels to trawl their communities. So we did, in this email. But there was huge demand management. Each advisory panel could only suggest 3 projects to STFC. Then STFC decides on a TOTAL of just three to go forward to UKRI. </a:t>
            </a:r>
          </a:p>
        </p:txBody>
      </p:sp>
      <p:sp>
        <p:nvSpPr>
          <p:cNvPr id="4" name="Slide Number Placeholder 3"/>
          <p:cNvSpPr>
            <a:spLocks noGrp="1"/>
          </p:cNvSpPr>
          <p:nvPr>
            <p:ph type="sldNum" sz="quarter" idx="5"/>
          </p:nvPr>
        </p:nvSpPr>
        <p:spPr/>
        <p:txBody>
          <a:bodyPr/>
          <a:lstStyle/>
          <a:p>
            <a:fld id="{2EE17D05-4AA1-F94E-B876-EA6EDC7E29C6}" type="slidenum">
              <a:rPr lang="en-GB" smtClean="0"/>
              <a:t>8</a:t>
            </a:fld>
            <a:endParaRPr lang="en-GB"/>
          </a:p>
        </p:txBody>
      </p:sp>
    </p:spTree>
    <p:extLst>
      <p:ext uri="{BB962C8B-B14F-4D97-AF65-F5344CB8AC3E}">
        <p14:creationId xmlns:p14="http://schemas.microsoft.com/office/powerpoint/2010/main" val="127035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what we got, in no particular order. A 10-12m class spectroscopic survey telescope, like the Mauna Kea Spectroscopic Explorer. Very wide range of science, natural next step for Rubin and Euclid follow-ups, widely supported. </a:t>
            </a:r>
          </a:p>
          <a:p>
            <a:r>
              <a:rPr lang="en-GB" dirty="0"/>
              <a:t>The next generation instruments for ELT. They’d had PPRP funding for phase A and R&amp;D, but no hardware costs, and ESO don’t fund that. Again, very wide science and widely supported. </a:t>
            </a:r>
          </a:p>
          <a:p>
            <a:r>
              <a:rPr lang="en-GB" dirty="0"/>
              <a:t>Scalable continuum cameras for submm telescopes. This was an instrument study for </a:t>
            </a:r>
            <a:r>
              <a:rPr lang="en-GB" dirty="0" err="1"/>
              <a:t>AtLAST</a:t>
            </a:r>
            <a:r>
              <a:rPr lang="en-GB" dirty="0"/>
              <a:t>, which in turn had had a design study funded by Horizon. A nice touch was that this study would have the happy side effect of delivering a new wide-field continuum camera for the JCMT. Again, wide science and widely supported. </a:t>
            </a:r>
          </a:p>
          <a:p>
            <a:r>
              <a:rPr lang="en-GB" dirty="0"/>
              <a:t>The UK Extreme High Frequency Facility. This was an idea for a tech development hub for submm to radio. It’s a nice idea but was a bit of a late bid so we wanted to keep this one in reserve for the next call. It does also show that the submm community isn’t speaking with a single voice or vision though, unlike for example the CMB cosmology community. </a:t>
            </a:r>
          </a:p>
          <a:p>
            <a:r>
              <a:rPr lang="en-GB" dirty="0"/>
              <a:t>Joint Rubin-Euclid data processing. Two very complementary facilities, with very broad science and community support and a need for new joint data products. </a:t>
            </a:r>
          </a:p>
          <a:p>
            <a:r>
              <a:rPr lang="en-GB" dirty="0"/>
              <a:t>So, we ran these past UKRI informally to see what would have the best chance, and got the feedback that the Rubin-Euclid one wouldn’t be a perfect fit. So we went with these three to submit to STFC. For the other two, they’re either in reserve for the next call, or STFC are actively seeking other UKRI opportunities. It did highlight to us though that there wasn’t a natural place for new digital infrastructure work to land, because existing STFC lines had no headroom, which I’ll come back to in our roadmap. </a:t>
            </a:r>
          </a:p>
        </p:txBody>
      </p:sp>
      <p:sp>
        <p:nvSpPr>
          <p:cNvPr id="4" name="Slide Number Placeholder 3"/>
          <p:cNvSpPr>
            <a:spLocks noGrp="1"/>
          </p:cNvSpPr>
          <p:nvPr>
            <p:ph type="sldNum" sz="quarter" idx="5"/>
          </p:nvPr>
        </p:nvSpPr>
        <p:spPr/>
        <p:txBody>
          <a:bodyPr/>
          <a:lstStyle/>
          <a:p>
            <a:fld id="{2EE17D05-4AA1-F94E-B876-EA6EDC7E29C6}" type="slidenum">
              <a:rPr lang="en-GB" smtClean="0"/>
              <a:t>9</a:t>
            </a:fld>
            <a:endParaRPr lang="en-GB"/>
          </a:p>
        </p:txBody>
      </p:sp>
    </p:spTree>
    <p:extLst>
      <p:ext uri="{BB962C8B-B14F-4D97-AF65-F5344CB8AC3E}">
        <p14:creationId xmlns:p14="http://schemas.microsoft.com/office/powerpoint/2010/main" val="376695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7658-EF80-E362-7A57-82DC1E6F367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21187AE-A8EC-AD8C-7741-0C0439EDB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8FD1D2B-8E60-38CF-797F-CD789EBF8561}"/>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5" name="Footer Placeholder 4">
            <a:extLst>
              <a:ext uri="{FF2B5EF4-FFF2-40B4-BE49-F238E27FC236}">
                <a16:creationId xmlns:a16="http://schemas.microsoft.com/office/drawing/2014/main" id="{476B9BE1-EC41-2F0A-B637-AC0A1BDF6B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233961-6784-8989-5B85-63A921FC9D8E}"/>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136201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922B-5CE2-17C1-B11E-87707C80CB8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69D7EA7-F6BE-677C-9A02-137CDCDC7B4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EF6269-7CCC-2ECC-01FB-BB91DC37FE8D}"/>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5" name="Footer Placeholder 4">
            <a:extLst>
              <a:ext uri="{FF2B5EF4-FFF2-40B4-BE49-F238E27FC236}">
                <a16:creationId xmlns:a16="http://schemas.microsoft.com/office/drawing/2014/main" id="{CA9B16DA-AABF-4BD1-1DEF-105958E5C2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1E1463-E106-BDD5-F61B-ECF5B2746C20}"/>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345765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F70F9A-993B-1A27-7271-9EE940FF1E8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0342B4E-AE71-FCBE-36CD-0DD6F2B1441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17983E-0951-E4BE-155D-AD73916CD30B}"/>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5" name="Footer Placeholder 4">
            <a:extLst>
              <a:ext uri="{FF2B5EF4-FFF2-40B4-BE49-F238E27FC236}">
                <a16:creationId xmlns:a16="http://schemas.microsoft.com/office/drawing/2014/main" id="{ED2B9930-75F9-60C4-6457-84A3994579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E4A9C-1C78-F2E8-F7F3-E0524C1BCF86}"/>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159125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DB0F-B1DE-12B9-C782-183A1E8FD54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6508901-A20F-B6CA-8D52-1A3D0BBF7EF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4F3BD6-F508-F9A2-1D18-1A92EBE274C4}"/>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5" name="Footer Placeholder 4">
            <a:extLst>
              <a:ext uri="{FF2B5EF4-FFF2-40B4-BE49-F238E27FC236}">
                <a16:creationId xmlns:a16="http://schemas.microsoft.com/office/drawing/2014/main" id="{85EDE0AB-F808-E599-4BC6-A4EA526278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DBAC49-3605-06E3-B9E2-FB42AFB8DA1A}"/>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241749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935F-D643-66AE-B530-C56CE4265E2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5C2CB50-4D20-A98F-3D71-AA0A2AFC4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4322FD-BEC5-115E-6518-A8E6EAEECB5E}"/>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5" name="Footer Placeholder 4">
            <a:extLst>
              <a:ext uri="{FF2B5EF4-FFF2-40B4-BE49-F238E27FC236}">
                <a16:creationId xmlns:a16="http://schemas.microsoft.com/office/drawing/2014/main" id="{1EDA425A-178E-7195-2DE3-73A48BB031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9954D-47A1-0E15-9FCB-5B0125204506}"/>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404530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5DF4-C7B6-5C65-EF93-E7D13548BF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1C86BF7-5682-F25B-91B9-A7BC35A793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C47DB53-F5CD-0DB5-AD04-E56730F5AD6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827A1BA-E058-3603-C788-5A741AE7200A}"/>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6" name="Footer Placeholder 5">
            <a:extLst>
              <a:ext uri="{FF2B5EF4-FFF2-40B4-BE49-F238E27FC236}">
                <a16:creationId xmlns:a16="http://schemas.microsoft.com/office/drawing/2014/main" id="{59E3F525-D76C-4A5D-9354-A8DDEE9CCB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6351DE-4F6B-CE4E-3452-89919429DEA1}"/>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246694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D376-3F07-71CD-A695-4AF50ACFED2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B9BA5E3-8AD8-A74D-519D-F3C7B181E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D1E9F5-A8A0-9883-EFD5-9AF95268978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8143CA8-9F1D-1B99-BA35-3DA98A9FC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1BE13B-5838-9AEF-F80E-354B691043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EFEE2EE-1120-E24D-69AB-B5FCC47FA0C6}"/>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8" name="Footer Placeholder 7">
            <a:extLst>
              <a:ext uri="{FF2B5EF4-FFF2-40B4-BE49-F238E27FC236}">
                <a16:creationId xmlns:a16="http://schemas.microsoft.com/office/drawing/2014/main" id="{92C23D32-A7BF-522B-EE11-77125FD2ED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E15530-E56E-ABCF-EAEE-FADEBEF1BD92}"/>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10049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ADB9-A97E-231D-0543-041DA3D2330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EB0E9FC-E88F-F630-1F26-E025D6F198DA}"/>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4" name="Footer Placeholder 3">
            <a:extLst>
              <a:ext uri="{FF2B5EF4-FFF2-40B4-BE49-F238E27FC236}">
                <a16:creationId xmlns:a16="http://schemas.microsoft.com/office/drawing/2014/main" id="{9275F6BA-6FBC-4111-C97C-D42D401AF1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2CB113-640E-2487-225D-69FF4CB02886}"/>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41207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222CD-85CA-EA23-63D1-8959999CE869}"/>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3" name="Footer Placeholder 2">
            <a:extLst>
              <a:ext uri="{FF2B5EF4-FFF2-40B4-BE49-F238E27FC236}">
                <a16:creationId xmlns:a16="http://schemas.microsoft.com/office/drawing/2014/main" id="{A29DAF16-C17D-E0BE-3320-4BD4118FAD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5E14A0-B505-B8FF-784E-9350E6BC43B8}"/>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119767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1B6B-9E8F-4F15-F116-9AB4D71486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64CEE2D-651E-EC63-D3C6-2B7CAAA96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BF77814-E7D5-CF99-7D33-13ADEB4DA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EBA4F5-F2DF-B3F0-15BF-DDBA9DBBA2B3}"/>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6" name="Footer Placeholder 5">
            <a:extLst>
              <a:ext uri="{FF2B5EF4-FFF2-40B4-BE49-F238E27FC236}">
                <a16:creationId xmlns:a16="http://schemas.microsoft.com/office/drawing/2014/main" id="{07E0F717-C21D-7C26-D250-B3DC05FEF3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F85EFD-E62A-1997-1ADC-42A74EC657A7}"/>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351167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554C-5A72-5247-D2E1-EC8033B3BF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21B6366-AF82-D4B7-01F5-33D97A8E8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127F7E-7482-9854-C47B-3E8E94247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6EDA68-3732-37AF-3BEB-0B8EF3A77CA2}"/>
              </a:ext>
            </a:extLst>
          </p:cNvPr>
          <p:cNvSpPr>
            <a:spLocks noGrp="1"/>
          </p:cNvSpPr>
          <p:nvPr>
            <p:ph type="dt" sz="half" idx="10"/>
          </p:nvPr>
        </p:nvSpPr>
        <p:spPr/>
        <p:txBody>
          <a:bodyPr/>
          <a:lstStyle/>
          <a:p>
            <a:fld id="{ED970BFA-982B-434F-B459-772A00BAAD11}" type="datetimeFigureOut">
              <a:rPr lang="en-GB" smtClean="0"/>
              <a:t>19/12/2022</a:t>
            </a:fld>
            <a:endParaRPr lang="en-GB"/>
          </a:p>
        </p:txBody>
      </p:sp>
      <p:sp>
        <p:nvSpPr>
          <p:cNvPr id="6" name="Footer Placeholder 5">
            <a:extLst>
              <a:ext uri="{FF2B5EF4-FFF2-40B4-BE49-F238E27FC236}">
                <a16:creationId xmlns:a16="http://schemas.microsoft.com/office/drawing/2014/main" id="{8FFE257C-AEF3-9128-467C-47108742B2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EA7414-74E1-5D17-ABE4-91686D7DB3AB}"/>
              </a:ext>
            </a:extLst>
          </p:cNvPr>
          <p:cNvSpPr>
            <a:spLocks noGrp="1"/>
          </p:cNvSpPr>
          <p:nvPr>
            <p:ph type="sldNum" sz="quarter" idx="12"/>
          </p:nvPr>
        </p:nvSpPr>
        <p:spPr/>
        <p:txBody>
          <a:bodyPr/>
          <a:lstStyle/>
          <a:p>
            <a:fld id="{6AF4984F-E72F-6C4D-AC19-A3CC6F1BC87C}" type="slidenum">
              <a:rPr lang="en-GB" smtClean="0"/>
              <a:t>‹#›</a:t>
            </a:fld>
            <a:endParaRPr lang="en-GB"/>
          </a:p>
        </p:txBody>
      </p:sp>
    </p:spTree>
    <p:extLst>
      <p:ext uri="{BB962C8B-B14F-4D97-AF65-F5344CB8AC3E}">
        <p14:creationId xmlns:p14="http://schemas.microsoft.com/office/powerpoint/2010/main" val="178183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CEE81-BD44-31F4-D9DC-7B1F23D22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01A2B5A-6931-8109-AD0C-875AEFF4EF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21C99A0-F94B-973B-35E5-2CDEE8280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70BFA-982B-434F-B459-772A00BAAD11}" type="datetimeFigureOut">
              <a:rPr lang="en-GB" smtClean="0"/>
              <a:t>19/12/2022</a:t>
            </a:fld>
            <a:endParaRPr lang="en-GB"/>
          </a:p>
        </p:txBody>
      </p:sp>
      <p:sp>
        <p:nvSpPr>
          <p:cNvPr id="5" name="Footer Placeholder 4">
            <a:extLst>
              <a:ext uri="{FF2B5EF4-FFF2-40B4-BE49-F238E27FC236}">
                <a16:creationId xmlns:a16="http://schemas.microsoft.com/office/drawing/2014/main" id="{F3141070-ECEB-48F0-7264-88050C821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19B55F-43B3-B523-57DA-EAB5CFE7A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4984F-E72F-6C4D-AC19-A3CC6F1BC87C}" type="slidenum">
              <a:rPr lang="en-GB" smtClean="0"/>
              <a:t>‹#›</a:t>
            </a:fld>
            <a:endParaRPr lang="en-GB"/>
          </a:p>
        </p:txBody>
      </p:sp>
    </p:spTree>
    <p:extLst>
      <p:ext uri="{BB962C8B-B14F-4D97-AF65-F5344CB8AC3E}">
        <p14:creationId xmlns:p14="http://schemas.microsoft.com/office/powerpoint/2010/main" val="1068942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6.jp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2" Type="http://schemas.microsoft.com/office/2007/relationships/media" Target="../media/media15.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16.m4a"/><Relationship Id="rId2" Type="http://schemas.microsoft.com/office/2007/relationships/media" Target="../media/media16.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7.m4a"/><Relationship Id="rId2" Type="http://schemas.microsoft.com/office/2007/relationships/media" Target="../media/media17.m4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media18.m4a"/><Relationship Id="rId2" Type="http://schemas.microsoft.com/office/2007/relationships/media" Target="../media/media18.m4a"/><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hyperlink" Target="https://is.gd/osehav"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21C9-416C-EBB5-8B49-0456516DCE76}"/>
              </a:ext>
            </a:extLst>
          </p:cNvPr>
          <p:cNvSpPr>
            <a:spLocks noGrp="1"/>
          </p:cNvSpPr>
          <p:nvPr>
            <p:ph type="ctrTitle"/>
          </p:nvPr>
        </p:nvSpPr>
        <p:spPr>
          <a:xfrm>
            <a:off x="1524000" y="599849"/>
            <a:ext cx="9144000" cy="2387600"/>
          </a:xfrm>
        </p:spPr>
        <p:txBody>
          <a:bodyPr/>
          <a:lstStyle/>
          <a:p>
            <a:r>
              <a:rPr lang="en-GB" dirty="0"/>
              <a:t>Astronomy Advisory Panel Update</a:t>
            </a:r>
          </a:p>
        </p:txBody>
      </p:sp>
      <p:sp>
        <p:nvSpPr>
          <p:cNvPr id="3" name="Subtitle 2">
            <a:extLst>
              <a:ext uri="{FF2B5EF4-FFF2-40B4-BE49-F238E27FC236}">
                <a16:creationId xmlns:a16="http://schemas.microsoft.com/office/drawing/2014/main" id="{DC600219-B4EA-8E1A-9F4B-32DE4DD94975}"/>
              </a:ext>
            </a:extLst>
          </p:cNvPr>
          <p:cNvSpPr>
            <a:spLocks noGrp="1"/>
          </p:cNvSpPr>
          <p:nvPr>
            <p:ph type="subTitle" idx="1"/>
          </p:nvPr>
        </p:nvSpPr>
        <p:spPr>
          <a:xfrm>
            <a:off x="1524000" y="3602037"/>
            <a:ext cx="9144000" cy="2515734"/>
          </a:xfrm>
        </p:spPr>
        <p:txBody>
          <a:bodyPr>
            <a:normAutofit/>
          </a:bodyPr>
          <a:lstStyle/>
          <a:p>
            <a:r>
              <a:rPr lang="en-GB" dirty="0"/>
              <a:t>November 2022</a:t>
            </a:r>
          </a:p>
          <a:p>
            <a:pPr>
              <a:lnSpc>
                <a:spcPct val="100000"/>
              </a:lnSpc>
            </a:pPr>
            <a:r>
              <a:rPr lang="en-GB" dirty="0"/>
              <a:t>Stephen Serjeant (Open University, chair), James Bolton (University of Nottingham), </a:t>
            </a:r>
            <a:r>
              <a:rPr lang="en-GB" dirty="0" err="1"/>
              <a:t>Poshak</a:t>
            </a:r>
            <a:r>
              <a:rPr lang="en-GB" dirty="0"/>
              <a:t> Gandhi (University of Southampton), Ben </a:t>
            </a:r>
            <a:r>
              <a:rPr lang="en-GB" dirty="0" err="1"/>
              <a:t>Stappers</a:t>
            </a:r>
            <a:r>
              <a:rPr lang="en-GB" dirty="0"/>
              <a:t> (University of Manchester), Paolo </a:t>
            </a:r>
            <a:r>
              <a:rPr lang="en-GB" dirty="0" err="1"/>
              <a:t>Mazzali</a:t>
            </a:r>
            <a:r>
              <a:rPr lang="en-GB" dirty="0"/>
              <a:t> (Liverpool John </a:t>
            </a:r>
            <a:r>
              <a:rPr lang="en-GB" dirty="0" err="1"/>
              <a:t>Moores</a:t>
            </a:r>
            <a:r>
              <a:rPr lang="en-GB" dirty="0"/>
              <a:t> University), </a:t>
            </a:r>
            <a:r>
              <a:rPr lang="en-GB" dirty="0" err="1"/>
              <a:t>Aprajita</a:t>
            </a:r>
            <a:r>
              <a:rPr lang="en-GB" dirty="0"/>
              <a:t> Verma(University of Oxford), Noelia E. D. Noël (University of Surrey)</a:t>
            </a:r>
          </a:p>
        </p:txBody>
      </p:sp>
      <p:sp>
        <p:nvSpPr>
          <p:cNvPr id="4" name="TextBox 3">
            <a:extLst>
              <a:ext uri="{FF2B5EF4-FFF2-40B4-BE49-F238E27FC236}">
                <a16:creationId xmlns:a16="http://schemas.microsoft.com/office/drawing/2014/main" id="{A00E7F73-FA30-7182-7C84-BFDA3492308A}"/>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5" name="Audio 4">
            <a:hlinkClick r:id="" action="ppaction://media"/>
            <a:extLst>
              <a:ext uri="{FF2B5EF4-FFF2-40B4-BE49-F238E27FC236}">
                <a16:creationId xmlns:a16="http://schemas.microsoft.com/office/drawing/2014/main" id="{A015C263-683C-125A-5C29-FE901BE202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72944112"/>
      </p:ext>
    </p:extLst>
  </p:cSld>
  <p:clrMapOvr>
    <a:masterClrMapping/>
  </p:clrMapOvr>
  <mc:AlternateContent xmlns:mc="http://schemas.openxmlformats.org/markup-compatibility/2006" xmlns:p14="http://schemas.microsoft.com/office/powerpoint/2010/main">
    <mc:Choice Requires="p14">
      <p:transition spd="slow" p14:dur="2000" advTm="35434"/>
    </mc:Choice>
    <mc:Fallback xmlns="">
      <p:transition spd="slow" advTm="354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F7223-FD56-3DB5-6777-CFDE909575FF}"/>
              </a:ext>
            </a:extLst>
          </p:cNvPr>
          <p:cNvSpPr>
            <a:spLocks noGrp="1"/>
          </p:cNvSpPr>
          <p:nvPr>
            <p:ph idx="1"/>
          </p:nvPr>
        </p:nvSpPr>
        <p:spPr>
          <a:xfrm>
            <a:off x="838200" y="1253331"/>
            <a:ext cx="10515600" cy="4351338"/>
          </a:xfrm>
        </p:spPr>
        <p:txBody>
          <a:bodyPr>
            <a:normAutofit/>
          </a:bodyPr>
          <a:lstStyle/>
          <a:p>
            <a:r>
              <a:rPr lang="en-GB" sz="5400" dirty="0">
                <a:solidFill>
                  <a:schemeClr val="bg1">
                    <a:lumMod val="75000"/>
                  </a:schemeClr>
                </a:solidFill>
              </a:rPr>
              <a:t>2021-22 Community Consultation</a:t>
            </a:r>
          </a:p>
          <a:p>
            <a:r>
              <a:rPr lang="en-GB" sz="5400" dirty="0"/>
              <a:t>2022 UKRI Infrastructure Call</a:t>
            </a:r>
          </a:p>
          <a:p>
            <a:r>
              <a:rPr lang="en-GB" sz="5400" dirty="0">
                <a:solidFill>
                  <a:schemeClr val="bg1">
                    <a:lumMod val="75000"/>
                  </a:schemeClr>
                </a:solidFill>
              </a:rPr>
              <a:t>Astronomy Advisory Panel UK roadmap 2022</a:t>
            </a:r>
          </a:p>
        </p:txBody>
      </p:sp>
      <p:sp>
        <p:nvSpPr>
          <p:cNvPr id="2" name="TextBox 1">
            <a:extLst>
              <a:ext uri="{FF2B5EF4-FFF2-40B4-BE49-F238E27FC236}">
                <a16:creationId xmlns:a16="http://schemas.microsoft.com/office/drawing/2014/main" id="{73666A0C-D6C6-B314-D4AC-D90BBEB5C2D8}"/>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EE9E74A0-93CD-D2E3-A1D1-61F8CA2744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43940866"/>
      </p:ext>
    </p:extLst>
  </p:cSld>
  <p:clrMapOvr>
    <a:masterClrMapping/>
  </p:clrMapOvr>
  <mc:AlternateContent xmlns:mc="http://schemas.openxmlformats.org/markup-compatibility/2006" xmlns:p14="http://schemas.microsoft.com/office/powerpoint/2010/main">
    <mc:Choice Requires="p14">
      <p:transition spd="slow" p14:dur="2000" advTm="4202"/>
    </mc:Choice>
    <mc:Fallback xmlns="">
      <p:transition spd="slow" advTm="4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F7223-FD56-3DB5-6777-CFDE909575FF}"/>
              </a:ext>
            </a:extLst>
          </p:cNvPr>
          <p:cNvSpPr>
            <a:spLocks noGrp="1"/>
          </p:cNvSpPr>
          <p:nvPr>
            <p:ph idx="1"/>
          </p:nvPr>
        </p:nvSpPr>
        <p:spPr>
          <a:xfrm>
            <a:off x="838200" y="1253331"/>
            <a:ext cx="10515600" cy="4351338"/>
          </a:xfrm>
        </p:spPr>
        <p:txBody>
          <a:bodyPr>
            <a:normAutofit/>
          </a:bodyPr>
          <a:lstStyle/>
          <a:p>
            <a:r>
              <a:rPr lang="en-GB" sz="5400" dirty="0">
                <a:solidFill>
                  <a:schemeClr val="bg1">
                    <a:lumMod val="75000"/>
                  </a:schemeClr>
                </a:solidFill>
              </a:rPr>
              <a:t>2021-22 Community Consultation</a:t>
            </a:r>
          </a:p>
          <a:p>
            <a:r>
              <a:rPr lang="en-GB" sz="5400" dirty="0">
                <a:solidFill>
                  <a:schemeClr val="bg1">
                    <a:lumMod val="75000"/>
                  </a:schemeClr>
                </a:solidFill>
              </a:rPr>
              <a:t>2022 UKRI Infrastructure Call</a:t>
            </a:r>
          </a:p>
          <a:p>
            <a:r>
              <a:rPr lang="en-GB" sz="5400" dirty="0"/>
              <a:t>Astronomy Advisory Panel UK roadmap 2022</a:t>
            </a:r>
          </a:p>
        </p:txBody>
      </p:sp>
      <p:sp>
        <p:nvSpPr>
          <p:cNvPr id="2" name="TextBox 1">
            <a:extLst>
              <a:ext uri="{FF2B5EF4-FFF2-40B4-BE49-F238E27FC236}">
                <a16:creationId xmlns:a16="http://schemas.microsoft.com/office/drawing/2014/main" id="{362A9C47-BBFB-8CA4-DF8C-3B376F5D5207}"/>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75D6CA19-E64C-228F-6F26-5AB64109F3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58542775"/>
      </p:ext>
    </p:extLst>
  </p:cSld>
  <p:clrMapOvr>
    <a:masterClrMapping/>
  </p:clrMapOvr>
  <mc:AlternateContent xmlns:mc="http://schemas.openxmlformats.org/markup-compatibility/2006" xmlns:p14="http://schemas.microsoft.com/office/powerpoint/2010/main">
    <mc:Choice Requires="p14">
      <p:transition spd="med" p14:dur="700" advTm="1290">
        <p:fade/>
      </p:transition>
    </mc:Choice>
    <mc:Fallback xmlns="">
      <p:transition spd="med" advTm="12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E603E507-799E-2EE6-183A-3526A82F9FDA}"/>
              </a:ext>
            </a:extLst>
          </p:cNvPr>
          <p:cNvPicPr>
            <a:picLocks noChangeAspect="1"/>
          </p:cNvPicPr>
          <p:nvPr/>
        </p:nvPicPr>
        <p:blipFill>
          <a:blip r:embed="rId5"/>
          <a:stretch>
            <a:fillRect/>
          </a:stretch>
        </p:blipFill>
        <p:spPr>
          <a:xfrm rot="713023">
            <a:off x="7445626" y="542258"/>
            <a:ext cx="3739883" cy="5306501"/>
          </a:xfrm>
          <a:prstGeom prst="rect">
            <a:avLst/>
          </a:prstGeom>
          <a:effectLst>
            <a:outerShdw blurRad="249895" dist="114538" dir="4890232" sx="104000" sy="104000" algn="tl" rotWithShape="0">
              <a:prstClr val="black">
                <a:alpha val="40000"/>
              </a:prstClr>
            </a:outerShdw>
          </a:effectLst>
        </p:spPr>
      </p:pic>
      <p:pic>
        <p:nvPicPr>
          <p:cNvPr id="11" name="Picture 10" descr="A picture containing application&#10;&#10;Description automatically generated">
            <a:extLst>
              <a:ext uri="{FF2B5EF4-FFF2-40B4-BE49-F238E27FC236}">
                <a16:creationId xmlns:a16="http://schemas.microsoft.com/office/drawing/2014/main" id="{DDABF5ED-3C1A-1F58-40CB-F6CA0FBA3CFA}"/>
              </a:ext>
            </a:extLst>
          </p:cNvPr>
          <p:cNvPicPr>
            <a:picLocks noChangeAspect="1"/>
          </p:cNvPicPr>
          <p:nvPr/>
        </p:nvPicPr>
        <p:blipFill rotWithShape="1">
          <a:blip r:embed="rId6"/>
          <a:srcRect t="3122" b="34727"/>
          <a:stretch/>
        </p:blipFill>
        <p:spPr>
          <a:xfrm>
            <a:off x="277221" y="214053"/>
            <a:ext cx="6362387" cy="5718412"/>
          </a:xfrm>
          <a:prstGeom prst="rect">
            <a:avLst/>
          </a:prstGeom>
        </p:spPr>
      </p:pic>
      <p:pic>
        <p:nvPicPr>
          <p:cNvPr id="3" name="Picture 2" descr="Text, letter&#10;&#10;Description automatically generated">
            <a:extLst>
              <a:ext uri="{FF2B5EF4-FFF2-40B4-BE49-F238E27FC236}">
                <a16:creationId xmlns:a16="http://schemas.microsoft.com/office/drawing/2014/main" id="{4AB08A9E-00C8-245A-A7F3-DDF8CF12A291}"/>
              </a:ext>
            </a:extLst>
          </p:cNvPr>
          <p:cNvPicPr>
            <a:picLocks noChangeAspect="1"/>
          </p:cNvPicPr>
          <p:nvPr/>
        </p:nvPicPr>
        <p:blipFill>
          <a:blip r:embed="rId7"/>
          <a:stretch>
            <a:fillRect/>
          </a:stretch>
        </p:blipFill>
        <p:spPr>
          <a:xfrm>
            <a:off x="413657" y="5849485"/>
            <a:ext cx="6639608" cy="977570"/>
          </a:xfrm>
          <a:prstGeom prst="rect">
            <a:avLst/>
          </a:prstGeom>
        </p:spPr>
      </p:pic>
      <p:sp>
        <p:nvSpPr>
          <p:cNvPr id="4" name="TextBox 3">
            <a:extLst>
              <a:ext uri="{FF2B5EF4-FFF2-40B4-BE49-F238E27FC236}">
                <a16:creationId xmlns:a16="http://schemas.microsoft.com/office/drawing/2014/main" id="{2EEE38FA-36E2-D6F4-FF56-4508DF82550A}"/>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5" name="Audio 4">
            <a:hlinkClick r:id="" action="ppaction://media"/>
            <a:extLst>
              <a:ext uri="{FF2B5EF4-FFF2-40B4-BE49-F238E27FC236}">
                <a16:creationId xmlns:a16="http://schemas.microsoft.com/office/drawing/2014/main" id="{C0BC730E-AA72-4D48-427D-6384E672E4B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89950263"/>
      </p:ext>
    </p:extLst>
  </p:cSld>
  <p:clrMapOvr>
    <a:masterClrMapping/>
  </p:clrMapOvr>
  <mc:AlternateContent xmlns:mc="http://schemas.openxmlformats.org/markup-compatibility/2006" xmlns:p14="http://schemas.microsoft.com/office/powerpoint/2010/main">
    <mc:Choice Requires="p14">
      <p:transition spd="slow" p14:dur="2000" advTm="70069"/>
    </mc:Choice>
    <mc:Fallback xmlns="">
      <p:transition spd="slow" advTm="70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5D1E80-2162-D06D-C889-340516B707F2}"/>
              </a:ext>
            </a:extLst>
          </p:cNvPr>
          <p:cNvSpPr>
            <a:spLocks noGrp="1"/>
          </p:cNvSpPr>
          <p:nvPr>
            <p:ph idx="1"/>
          </p:nvPr>
        </p:nvSpPr>
        <p:spPr>
          <a:xfrm>
            <a:off x="838200" y="638269"/>
            <a:ext cx="10515600" cy="5844417"/>
          </a:xfrm>
        </p:spPr>
        <p:txBody>
          <a:bodyPr>
            <a:normAutofit fontScale="92500" lnSpcReduction="10000"/>
          </a:bodyPr>
          <a:lstStyle/>
          <a:p>
            <a:pPr>
              <a:lnSpc>
                <a:spcPct val="110000"/>
              </a:lnSpc>
            </a:pPr>
            <a:r>
              <a:rPr lang="en-GB" sz="3200" b="1" dirty="0"/>
              <a:t>Overarching top priority: exploitation (i.e. grants)</a:t>
            </a:r>
          </a:p>
          <a:p>
            <a:pPr>
              <a:lnSpc>
                <a:spcPct val="110000"/>
              </a:lnSpc>
            </a:pPr>
            <a:r>
              <a:rPr lang="en-GB" sz="3200" dirty="0"/>
              <a:t>Top priorities: </a:t>
            </a:r>
          </a:p>
          <a:p>
            <a:pPr lvl="1">
              <a:lnSpc>
                <a:spcPct val="110000"/>
              </a:lnSpc>
            </a:pPr>
            <a:r>
              <a:rPr lang="en-GB" sz="2800" dirty="0"/>
              <a:t>European Southern Observatory, including VLT, ELT, ALMA etc</a:t>
            </a:r>
          </a:p>
          <a:p>
            <a:pPr lvl="1">
              <a:lnSpc>
                <a:spcPct val="110000"/>
              </a:lnSpc>
            </a:pPr>
            <a:r>
              <a:rPr lang="en-GB" sz="2800" dirty="0"/>
              <a:t>Square </a:t>
            </a:r>
            <a:r>
              <a:rPr lang="en-GB" sz="2800" dirty="0" err="1"/>
              <a:t>Kilometer</a:t>
            </a:r>
            <a:r>
              <a:rPr lang="en-GB" sz="2800" dirty="0"/>
              <a:t> Array </a:t>
            </a:r>
          </a:p>
          <a:p>
            <a:pPr lvl="1">
              <a:lnSpc>
                <a:spcPct val="110000"/>
              </a:lnSpc>
            </a:pPr>
            <a:r>
              <a:rPr lang="en-GB" sz="2800" dirty="0"/>
              <a:t>European Space Agency and other space opportunities</a:t>
            </a:r>
          </a:p>
          <a:p>
            <a:pPr marL="9525" lvl="1" indent="0">
              <a:lnSpc>
                <a:spcPct val="110000"/>
              </a:lnSpc>
              <a:buNone/>
            </a:pPr>
            <a:r>
              <a:rPr lang="en-GB" sz="2800" i="1" dirty="0">
                <a:solidFill>
                  <a:srgbClr val="0070C0"/>
                </a:solidFill>
              </a:rPr>
              <a:t>“The ESA Science mandatory programme is formally outside the STFC remit, except e.g. in the science exploitation of current or past missions in AGP, and occasionally in preparatory technology or software infrastructure development for science in PPRP. Nevertheless it covers projects supporting almost the entirety of the UK astronomy science and technology communities, with missions comparable (or greater) in cost, impact and community support to our highest-rated ground-based projects, e.g. JWST, Athena, Ariel, Plato, Euclid, LISA etc.”</a:t>
            </a:r>
          </a:p>
        </p:txBody>
      </p:sp>
      <p:sp>
        <p:nvSpPr>
          <p:cNvPr id="2" name="TextBox 1">
            <a:extLst>
              <a:ext uri="{FF2B5EF4-FFF2-40B4-BE49-F238E27FC236}">
                <a16:creationId xmlns:a16="http://schemas.microsoft.com/office/drawing/2014/main" id="{642D5F91-F466-7589-E06D-E311732B6F20}"/>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8759B307-3C47-D203-DE86-BCC1B4059B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500634616"/>
      </p:ext>
    </p:extLst>
  </p:cSld>
  <p:clrMapOvr>
    <a:masterClrMapping/>
  </p:clrMapOvr>
  <mc:AlternateContent xmlns:mc="http://schemas.openxmlformats.org/markup-compatibility/2006" xmlns:p14="http://schemas.microsoft.com/office/powerpoint/2010/main">
    <mc:Choice Requires="p14">
      <p:transition spd="slow" p14:dur="2000" advTm="86325"/>
    </mc:Choice>
    <mc:Fallback xmlns="">
      <p:transition spd="slow" advTm="86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5D1E80-2162-D06D-C889-340516B707F2}"/>
              </a:ext>
            </a:extLst>
          </p:cNvPr>
          <p:cNvSpPr>
            <a:spLocks noGrp="1"/>
          </p:cNvSpPr>
          <p:nvPr>
            <p:ph idx="1"/>
          </p:nvPr>
        </p:nvSpPr>
        <p:spPr>
          <a:xfrm>
            <a:off x="838200" y="638269"/>
            <a:ext cx="10515600" cy="5844417"/>
          </a:xfrm>
        </p:spPr>
        <p:txBody>
          <a:bodyPr>
            <a:normAutofit fontScale="92500" lnSpcReduction="10000"/>
          </a:bodyPr>
          <a:lstStyle/>
          <a:p>
            <a:pPr>
              <a:lnSpc>
                <a:spcPct val="110000"/>
              </a:lnSpc>
            </a:pPr>
            <a:r>
              <a:rPr lang="en-GB" dirty="0"/>
              <a:t>Very high priorities:</a:t>
            </a:r>
          </a:p>
          <a:p>
            <a:pPr lvl="1">
              <a:lnSpc>
                <a:spcPct val="110000"/>
              </a:lnSpc>
            </a:pPr>
            <a:r>
              <a:rPr lang="en-GB" dirty="0"/>
              <a:t>High performance computing</a:t>
            </a:r>
          </a:p>
          <a:p>
            <a:pPr lvl="1">
              <a:lnSpc>
                <a:spcPct val="110000"/>
              </a:lnSpc>
            </a:pPr>
            <a:r>
              <a:rPr lang="en-GB" dirty="0"/>
              <a:t>Vera Rubin Observatory</a:t>
            </a:r>
          </a:p>
          <a:p>
            <a:pPr lvl="1">
              <a:lnSpc>
                <a:spcPct val="110000"/>
              </a:lnSpc>
            </a:pPr>
            <a:r>
              <a:rPr lang="en-GB" dirty="0"/>
              <a:t>Simons Observatory</a:t>
            </a:r>
          </a:p>
          <a:p>
            <a:pPr>
              <a:lnSpc>
                <a:spcPct val="110000"/>
              </a:lnSpc>
            </a:pPr>
            <a:r>
              <a:rPr lang="en-GB" dirty="0"/>
              <a:t>High priorities: WEAVE; MKSE / other massively multiplexed 10m-class spectroscopy; LOFAR; VLT </a:t>
            </a:r>
            <a:r>
              <a:rPr lang="en-GB" dirty="0" err="1"/>
              <a:t>BlueMUSE</a:t>
            </a:r>
            <a:r>
              <a:rPr lang="en-GB" dirty="0"/>
              <a:t>; VLT CUBES; UKNRAO; </a:t>
            </a:r>
            <a:r>
              <a:rPr lang="en-GB" dirty="0" err="1"/>
              <a:t>AtLAST</a:t>
            </a:r>
            <a:r>
              <a:rPr lang="en-GB" dirty="0"/>
              <a:t> / submm astronomy on large scales; MROI; HARPS-3. AAP added: UK roles in DESI, CCAT, 4MOST; VLT/MOONS; GOTO; CTA (UK technical interests in instrumentation and science interests in multi-messenger astronomy); laboratory astrochemistry; crowd-sourced astrophysics. </a:t>
            </a:r>
          </a:p>
          <a:p>
            <a:pPr>
              <a:lnSpc>
                <a:spcPct val="110000"/>
              </a:lnSpc>
            </a:pPr>
            <a:r>
              <a:rPr lang="en-GB" dirty="0"/>
              <a:t>Emerging community priorities: Space Domain Awareness; mm/submm line intensity mapping; DARA; </a:t>
            </a:r>
            <a:r>
              <a:rPr lang="en-GB" dirty="0" err="1"/>
              <a:t>Goonhilly</a:t>
            </a:r>
            <a:r>
              <a:rPr lang="en-GB" dirty="0"/>
              <a:t> astronomy collaboration; SETI techno-signatures</a:t>
            </a:r>
          </a:p>
        </p:txBody>
      </p:sp>
      <p:sp>
        <p:nvSpPr>
          <p:cNvPr id="2" name="TextBox 1">
            <a:extLst>
              <a:ext uri="{FF2B5EF4-FFF2-40B4-BE49-F238E27FC236}">
                <a16:creationId xmlns:a16="http://schemas.microsoft.com/office/drawing/2014/main" id="{2FAFD2EB-A8EC-17C4-9B11-A63171AACEE3}"/>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83BE2D12-E965-7E4C-F914-1B092506A2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537747527"/>
      </p:ext>
    </p:extLst>
  </p:cSld>
  <p:clrMapOvr>
    <a:masterClrMapping/>
  </p:clrMapOvr>
  <mc:AlternateContent xmlns:mc="http://schemas.openxmlformats.org/markup-compatibility/2006" xmlns:p14="http://schemas.microsoft.com/office/powerpoint/2010/main">
    <mc:Choice Requires="p14">
      <p:transition spd="slow" p14:dur="2000" advTm="35776"/>
    </mc:Choice>
    <mc:Fallback xmlns="">
      <p:transition spd="slow" advTm="35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A3A42-51D6-6D5D-91AE-01475A4CDE94}"/>
              </a:ext>
            </a:extLst>
          </p:cNvPr>
          <p:cNvSpPr>
            <a:spLocks noGrp="1"/>
          </p:cNvSpPr>
          <p:nvPr>
            <p:ph idx="1"/>
          </p:nvPr>
        </p:nvSpPr>
        <p:spPr>
          <a:xfrm>
            <a:off x="838200" y="573206"/>
            <a:ext cx="10515600" cy="5603757"/>
          </a:xfrm>
        </p:spPr>
        <p:txBody>
          <a:bodyPr>
            <a:normAutofit fontScale="85000" lnSpcReduction="10000"/>
          </a:bodyPr>
          <a:lstStyle/>
          <a:p>
            <a:pPr>
              <a:lnSpc>
                <a:spcPct val="110000"/>
              </a:lnSpc>
            </a:pPr>
            <a:r>
              <a:rPr lang="en-GB" dirty="0">
                <a:effectLst/>
                <a:latin typeface="Helvetica" pitchFamily="2" charset="0"/>
              </a:rPr>
              <a:t>Recommendation 2.1: The 2022 AAP Science and Technology Roadmaps should not be used in isolation to evidence current community support without further reference to AAP, because astronomy is a fast-paced and rapidly changing field. Nor should these roadmaps be used to draw a funding threshold line in the event of changes to the core programme funding, because the Balance of Programmes Review (or a hypothetical Astronomy-specific near-term tensioning exercise) is the appropriate process for that.</a:t>
            </a:r>
          </a:p>
          <a:p>
            <a:pPr>
              <a:lnSpc>
                <a:spcPct val="110000"/>
              </a:lnSpc>
            </a:pPr>
            <a:r>
              <a:rPr lang="en-GB" dirty="0">
                <a:effectLst/>
                <a:latin typeface="Helvetica" pitchFamily="2" charset="0"/>
              </a:rPr>
              <a:t>Recommendation 3.1: STFC and UKSA should support the UK exoplanet community in developing a stellar variability and extreme precision radial velocity roadmap in liaison with other international bodies such as ESA, ESO, NASA, NSF etc.</a:t>
            </a:r>
          </a:p>
          <a:p>
            <a:pPr>
              <a:lnSpc>
                <a:spcPct val="110000"/>
              </a:lnSpc>
            </a:pPr>
            <a:r>
              <a:rPr lang="en-GB" dirty="0">
                <a:effectLst/>
                <a:latin typeface="Helvetica" pitchFamily="2" charset="0"/>
              </a:rPr>
              <a:t>Recommendation 3.2: STFC should prioritise increasing the exploitation line, which is the community’s top priority.</a:t>
            </a:r>
          </a:p>
        </p:txBody>
      </p:sp>
      <p:sp>
        <p:nvSpPr>
          <p:cNvPr id="2" name="TextBox 1">
            <a:extLst>
              <a:ext uri="{FF2B5EF4-FFF2-40B4-BE49-F238E27FC236}">
                <a16:creationId xmlns:a16="http://schemas.microsoft.com/office/drawing/2014/main" id="{B598A396-70D9-63FD-8DE3-1AF32CB65E87}"/>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8020F768-91F9-2A96-C183-B24807AD817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162368433"/>
      </p:ext>
    </p:extLst>
  </p:cSld>
  <p:clrMapOvr>
    <a:masterClrMapping/>
  </p:clrMapOvr>
  <mc:AlternateContent xmlns:mc="http://schemas.openxmlformats.org/markup-compatibility/2006" xmlns:p14="http://schemas.microsoft.com/office/powerpoint/2010/main">
    <mc:Choice Requires="p14">
      <p:transition spd="slow" p14:dur="2000" advTm="66122"/>
    </mc:Choice>
    <mc:Fallback xmlns="">
      <p:transition spd="slow" advTm="66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A3A42-51D6-6D5D-91AE-01475A4CDE94}"/>
              </a:ext>
            </a:extLst>
          </p:cNvPr>
          <p:cNvSpPr>
            <a:spLocks noGrp="1"/>
          </p:cNvSpPr>
          <p:nvPr>
            <p:ph idx="1"/>
          </p:nvPr>
        </p:nvSpPr>
        <p:spPr>
          <a:xfrm>
            <a:off x="838200" y="573206"/>
            <a:ext cx="10515600" cy="5603757"/>
          </a:xfrm>
        </p:spPr>
        <p:txBody>
          <a:bodyPr>
            <a:normAutofit fontScale="85000" lnSpcReduction="10000"/>
          </a:bodyPr>
          <a:lstStyle/>
          <a:p>
            <a:pPr>
              <a:lnSpc>
                <a:spcPct val="110000"/>
              </a:lnSpc>
            </a:pPr>
            <a:r>
              <a:rPr lang="en-GB" dirty="0">
                <a:effectLst/>
                <a:latin typeface="Helvetica" pitchFamily="2" charset="0"/>
              </a:rPr>
              <a:t>Recommendation 3.3: UK association to the EU Horizon funding programme is critical for astronomy. Replacing the funding alone would alleviate the exploitation pressure but would disconnect the UK from continental-sized research networks.</a:t>
            </a:r>
          </a:p>
          <a:p>
            <a:pPr>
              <a:lnSpc>
                <a:spcPct val="110000"/>
              </a:lnSpc>
            </a:pPr>
            <a:r>
              <a:rPr lang="en-GB" dirty="0">
                <a:effectLst/>
                <a:latin typeface="Helvetica" pitchFamily="2" charset="0"/>
              </a:rPr>
              <a:t>Recommendation 3.4: STFC should review the career structure for instrumentation and technical roles, both within and beyond astronomy and discuss with Universities as to how to implement that within their structures.</a:t>
            </a:r>
          </a:p>
          <a:p>
            <a:pPr>
              <a:lnSpc>
                <a:spcPct val="110000"/>
              </a:lnSpc>
            </a:pPr>
            <a:r>
              <a:rPr lang="en-GB" dirty="0">
                <a:effectLst/>
                <a:latin typeface="Helvetica" pitchFamily="2" charset="0"/>
              </a:rPr>
              <a:t>Recommendation 3.5: STFC must maintain the UK role in the SKA and support the development of the UK SKA Regional Centre.</a:t>
            </a:r>
          </a:p>
          <a:p>
            <a:pPr>
              <a:lnSpc>
                <a:spcPct val="110000"/>
              </a:lnSpc>
            </a:pPr>
            <a:r>
              <a:rPr lang="en-GB" dirty="0">
                <a:effectLst/>
                <a:latin typeface="Helvetica" pitchFamily="2" charset="0"/>
              </a:rPr>
              <a:t>Recommendation 3.6: The UK must remain a member of the European Southern Observatory and play leading roles in its development of its world-class instrumentation, including the second- and third-generation instrument suite of the ELT and the development of ALMA instrumentation.</a:t>
            </a:r>
          </a:p>
        </p:txBody>
      </p:sp>
      <p:sp>
        <p:nvSpPr>
          <p:cNvPr id="2" name="TextBox 1">
            <a:extLst>
              <a:ext uri="{FF2B5EF4-FFF2-40B4-BE49-F238E27FC236}">
                <a16:creationId xmlns:a16="http://schemas.microsoft.com/office/drawing/2014/main" id="{0F74D573-1CE3-1588-306A-98EC43C45712}"/>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17140EDB-9819-E2CE-CE16-14F3643C49E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1384233713"/>
      </p:ext>
    </p:extLst>
  </p:cSld>
  <p:clrMapOvr>
    <a:masterClrMapping/>
  </p:clrMapOvr>
  <mc:AlternateContent xmlns:mc="http://schemas.openxmlformats.org/markup-compatibility/2006" xmlns:p14="http://schemas.microsoft.com/office/powerpoint/2010/main">
    <mc:Choice Requires="p14">
      <p:transition spd="slow" p14:dur="2000" advTm="47744"/>
    </mc:Choice>
    <mc:Fallback xmlns="">
      <p:transition spd="slow" advTm="47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A3A42-51D6-6D5D-91AE-01475A4CDE94}"/>
              </a:ext>
            </a:extLst>
          </p:cNvPr>
          <p:cNvSpPr>
            <a:spLocks noGrp="1"/>
          </p:cNvSpPr>
          <p:nvPr>
            <p:ph idx="1"/>
          </p:nvPr>
        </p:nvSpPr>
        <p:spPr>
          <a:xfrm>
            <a:off x="838200" y="573206"/>
            <a:ext cx="10515600" cy="5603757"/>
          </a:xfrm>
        </p:spPr>
        <p:txBody>
          <a:bodyPr>
            <a:normAutofit fontScale="92500" lnSpcReduction="10000"/>
          </a:bodyPr>
          <a:lstStyle/>
          <a:p>
            <a:pPr>
              <a:lnSpc>
                <a:spcPct val="120000"/>
              </a:lnSpc>
            </a:pPr>
            <a:r>
              <a:rPr lang="en-GB" sz="2000" dirty="0">
                <a:effectLst/>
                <a:latin typeface="Helvetica" pitchFamily="2" charset="0"/>
              </a:rPr>
              <a:t>Recommendation 3.7: UK HPC capabilities such as </a:t>
            </a:r>
            <a:r>
              <a:rPr lang="en-GB" sz="2000" dirty="0" err="1">
                <a:effectLst/>
                <a:latin typeface="Helvetica" pitchFamily="2" charset="0"/>
              </a:rPr>
              <a:t>DiRAC</a:t>
            </a:r>
            <a:r>
              <a:rPr lang="en-GB" sz="2000" dirty="0">
                <a:effectLst/>
                <a:latin typeface="Helvetica" pitchFamily="2" charset="0"/>
              </a:rPr>
              <a:t> &amp; IRIS underpin a wide range of world-leading UK theoretical astrophysics and data science that must be continually supported and upgraded to remain competitive.</a:t>
            </a:r>
          </a:p>
          <a:p>
            <a:pPr>
              <a:lnSpc>
                <a:spcPct val="120000"/>
              </a:lnSpc>
            </a:pPr>
            <a:r>
              <a:rPr lang="en-GB" sz="2000" dirty="0">
                <a:effectLst/>
                <a:latin typeface="Helvetica" pitchFamily="2" charset="0"/>
              </a:rPr>
              <a:t>Recommendation 4.1: STFC (via AAP) should commission a review of UK submm/mm-wave science and technology, covering UK aspirations for current and future large single-dish facilities that feed the major international interferometers, and the underpinning aspirations for next-generation instrumentation, identifying areas of international excellence.</a:t>
            </a:r>
          </a:p>
          <a:p>
            <a:pPr>
              <a:lnSpc>
                <a:spcPct val="120000"/>
              </a:lnSpc>
            </a:pPr>
            <a:r>
              <a:rPr lang="en-GB" sz="2000" dirty="0">
                <a:effectLst/>
                <a:latin typeface="Helvetica" pitchFamily="2" charset="0"/>
              </a:rPr>
              <a:t>Recommendation 4.2: There should be increased support for digital infrastructure in UK astronomy, including the creation of value-added data and software products, open science, and the development and implementation of machine learning technologies. </a:t>
            </a:r>
          </a:p>
          <a:p>
            <a:pPr>
              <a:lnSpc>
                <a:spcPct val="120000"/>
              </a:lnSpc>
            </a:pPr>
            <a:r>
              <a:rPr lang="en-GB" sz="2000" dirty="0">
                <a:effectLst/>
                <a:latin typeface="Helvetica" pitchFamily="2" charset="0"/>
              </a:rPr>
              <a:t>Recommendation 5.1: There must be strong UK investment in a broad programme of advanced instrumentation and its supporting technologies, including (but not limited to) precision </a:t>
            </a:r>
            <a:r>
              <a:rPr lang="en-GB" sz="2000" dirty="0" err="1">
                <a:effectLst/>
                <a:latin typeface="Helvetica" pitchFamily="2" charset="0"/>
              </a:rPr>
              <a:t>optomechanics</a:t>
            </a:r>
            <a:r>
              <a:rPr lang="en-GB" sz="2000" dirty="0">
                <a:effectLst/>
                <a:latin typeface="Helvetica" pitchFamily="2" charset="0"/>
              </a:rPr>
              <a:t>, (</a:t>
            </a:r>
            <a:r>
              <a:rPr lang="en-GB" sz="2000" dirty="0" err="1">
                <a:effectLst/>
                <a:latin typeface="Helvetica" pitchFamily="2" charset="0"/>
              </a:rPr>
              <a:t>astro</a:t>
            </a:r>
            <a:r>
              <a:rPr lang="en-GB" sz="2000" dirty="0">
                <a:effectLst/>
                <a:latin typeface="Helvetica" pitchFamily="2" charset="0"/>
              </a:rPr>
              <a:t>)photonic technology, nm-resolution metrology, sensor development, kinetic inductance detectors and infrared detectors in general, CCDs and CMOS detectors, receiver development, low noise high-electron-mobility transistors, device fabrication capabilities, software and computing.</a:t>
            </a:r>
          </a:p>
        </p:txBody>
      </p:sp>
      <p:sp>
        <p:nvSpPr>
          <p:cNvPr id="2" name="TextBox 1">
            <a:extLst>
              <a:ext uri="{FF2B5EF4-FFF2-40B4-BE49-F238E27FC236}">
                <a16:creationId xmlns:a16="http://schemas.microsoft.com/office/drawing/2014/main" id="{827FB028-3331-9394-2846-27B4B3323D3C}"/>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C6B79673-8F64-6DB4-9A8A-1C6DBCEBF89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183650717"/>
      </p:ext>
    </p:extLst>
  </p:cSld>
  <p:clrMapOvr>
    <a:masterClrMapping/>
  </p:clrMapOvr>
  <mc:AlternateContent xmlns:mc="http://schemas.openxmlformats.org/markup-compatibility/2006" xmlns:p14="http://schemas.microsoft.com/office/powerpoint/2010/main">
    <mc:Choice Requires="p14">
      <p:transition spd="slow" p14:dur="2000" advTm="77536"/>
    </mc:Choice>
    <mc:Fallback xmlns="">
      <p:transition spd="slow" advTm="77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A3A42-51D6-6D5D-91AE-01475A4CDE94}"/>
              </a:ext>
            </a:extLst>
          </p:cNvPr>
          <p:cNvSpPr>
            <a:spLocks noGrp="1"/>
          </p:cNvSpPr>
          <p:nvPr>
            <p:ph idx="1"/>
          </p:nvPr>
        </p:nvSpPr>
        <p:spPr>
          <a:xfrm>
            <a:off x="838200" y="573206"/>
            <a:ext cx="10515600" cy="5603757"/>
          </a:xfrm>
        </p:spPr>
        <p:txBody>
          <a:bodyPr>
            <a:normAutofit lnSpcReduction="10000"/>
          </a:bodyPr>
          <a:lstStyle/>
          <a:p>
            <a:pPr>
              <a:lnSpc>
                <a:spcPct val="120000"/>
              </a:lnSpc>
            </a:pPr>
            <a:r>
              <a:rPr lang="en-GB" sz="2000" dirty="0">
                <a:effectLst/>
                <a:latin typeface="Helvetica" pitchFamily="2" charset="0"/>
              </a:rPr>
              <a:t>Recommendation 5.2: The ESA mandatory science programme covers projects supporting almost the entirety of the UK astronomy science and technology communities, with missions comparable (or greater) in cost, impact and community support to our highest-rated ground-based projects. The UK must continue ESA membership, and there is widespread astronomy community appetite for exploring bilateral space agreements and other space opportunities.</a:t>
            </a:r>
          </a:p>
          <a:p>
            <a:pPr>
              <a:lnSpc>
                <a:spcPct val="120000"/>
              </a:lnSpc>
            </a:pPr>
            <a:r>
              <a:rPr lang="en-GB" sz="2000" dirty="0">
                <a:effectLst/>
                <a:latin typeface="Helvetica" pitchFamily="2" charset="0"/>
              </a:rPr>
              <a:t>Recommendation 5.3: Maintaining UK access to the top priority facilities is not sufficient to ensure returns on these major investments, so STFC should maintain and develop a broad portfolio of high/very high priority science facilities, including (but not limited to) WEAVE, LOFAR, JCMT, GOTO, LT/NRT, WASP, NGTS, DIRAC, IRIS, e-MERLIN, Lovell Telescope, among current facilities, and UK roles in e.g. DESI, CCAT, 4MOST, </a:t>
            </a:r>
            <a:r>
              <a:rPr lang="en-GB" sz="2000" dirty="0" err="1">
                <a:effectLst/>
                <a:latin typeface="Helvetica" pitchFamily="2" charset="0"/>
              </a:rPr>
              <a:t>BlackGEM</a:t>
            </a:r>
            <a:r>
              <a:rPr lang="en-GB" sz="2000" dirty="0">
                <a:effectLst/>
                <a:latin typeface="Helvetica" pitchFamily="2" charset="0"/>
              </a:rPr>
              <a:t>, as well as fostering roles in currently non-STFC-supported projects such as REACH; looking further ahead, HARPS-3, Rubin LSST, Simons Observatory, </a:t>
            </a:r>
            <a:r>
              <a:rPr lang="en-GB" sz="2000" dirty="0" err="1">
                <a:effectLst/>
                <a:latin typeface="Helvetica" pitchFamily="2" charset="0"/>
              </a:rPr>
              <a:t>AtLAST</a:t>
            </a:r>
            <a:r>
              <a:rPr lang="en-GB" sz="2000" dirty="0">
                <a:effectLst/>
                <a:latin typeface="Helvetica" pitchFamily="2" charset="0"/>
              </a:rPr>
              <a:t>, MSE, CTA, VLT/MOONS. As part of this broad portfolio supporting the highest priority science, AAP further recommends support for laboratory astrochemistry.</a:t>
            </a:r>
          </a:p>
        </p:txBody>
      </p:sp>
      <p:sp>
        <p:nvSpPr>
          <p:cNvPr id="2" name="TextBox 1">
            <a:extLst>
              <a:ext uri="{FF2B5EF4-FFF2-40B4-BE49-F238E27FC236}">
                <a16:creationId xmlns:a16="http://schemas.microsoft.com/office/drawing/2014/main" id="{EAD8B61C-B85B-001A-B78B-8AA0DEB579DD}"/>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E17818B8-CF16-5C4D-8C22-943433942B3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53040125"/>
      </p:ext>
    </p:extLst>
  </p:cSld>
  <p:clrMapOvr>
    <a:masterClrMapping/>
  </p:clrMapOvr>
  <mc:AlternateContent xmlns:mc="http://schemas.openxmlformats.org/markup-compatibility/2006" xmlns:p14="http://schemas.microsoft.com/office/powerpoint/2010/main">
    <mc:Choice Requires="p14">
      <p:transition spd="slow" p14:dur="2000" advTm="40042"/>
    </mc:Choice>
    <mc:Fallback xmlns="">
      <p:transition spd="slow" advTm="400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75E286CD-92D3-3BF5-F4A8-B20FE7F087B1}"/>
              </a:ext>
            </a:extLst>
          </p:cNvPr>
          <p:cNvPicPr>
            <a:picLocks noChangeAspect="1"/>
          </p:cNvPicPr>
          <p:nvPr/>
        </p:nvPicPr>
        <p:blipFill>
          <a:blip r:embed="rId5"/>
          <a:stretch>
            <a:fillRect/>
          </a:stretch>
        </p:blipFill>
        <p:spPr>
          <a:xfrm>
            <a:off x="228600" y="5839250"/>
            <a:ext cx="6639608" cy="977570"/>
          </a:xfrm>
          <a:prstGeom prst="rect">
            <a:avLst/>
          </a:prstGeom>
        </p:spPr>
      </p:pic>
      <p:sp>
        <p:nvSpPr>
          <p:cNvPr id="2" name="Title 1">
            <a:extLst>
              <a:ext uri="{FF2B5EF4-FFF2-40B4-BE49-F238E27FC236}">
                <a16:creationId xmlns:a16="http://schemas.microsoft.com/office/drawing/2014/main" id="{5E7550BA-8052-6AD0-C33A-D1814CFCA682}"/>
              </a:ext>
            </a:extLst>
          </p:cNvPr>
          <p:cNvSpPr>
            <a:spLocks noGrp="1"/>
          </p:cNvSpPr>
          <p:nvPr>
            <p:ph type="title"/>
          </p:nvPr>
        </p:nvSpPr>
        <p:spPr>
          <a:xfrm>
            <a:off x="838199" y="110364"/>
            <a:ext cx="10515600" cy="1325563"/>
          </a:xfrm>
        </p:spPr>
        <p:txBody>
          <a:bodyPr/>
          <a:lstStyle/>
          <a:p>
            <a:r>
              <a:rPr lang="en-GB" dirty="0"/>
              <a:t>Any questions?</a:t>
            </a:r>
          </a:p>
        </p:txBody>
      </p:sp>
      <p:pic>
        <p:nvPicPr>
          <p:cNvPr id="4" name="Picture 3" descr="A picture containing shape&#10;&#10;Description automatically generated">
            <a:extLst>
              <a:ext uri="{FF2B5EF4-FFF2-40B4-BE49-F238E27FC236}">
                <a16:creationId xmlns:a16="http://schemas.microsoft.com/office/drawing/2014/main" id="{C8BAE5D0-7FEF-B461-84F2-3A4D46CA1707}"/>
              </a:ext>
            </a:extLst>
          </p:cNvPr>
          <p:cNvPicPr>
            <a:picLocks noChangeAspect="1"/>
          </p:cNvPicPr>
          <p:nvPr/>
        </p:nvPicPr>
        <p:blipFill>
          <a:blip r:embed="rId6"/>
          <a:stretch>
            <a:fillRect/>
          </a:stretch>
        </p:blipFill>
        <p:spPr>
          <a:xfrm rot="713023">
            <a:off x="7107621" y="693329"/>
            <a:ext cx="3739883" cy="5306501"/>
          </a:xfrm>
          <a:prstGeom prst="rect">
            <a:avLst/>
          </a:prstGeom>
          <a:effectLst>
            <a:outerShdw blurRad="249895" dist="114538" dir="4890232" sx="104000" sy="104000" algn="tl" rotWithShape="0">
              <a:prstClr val="black">
                <a:alpha val="40000"/>
              </a:prstClr>
            </a:outerShdw>
          </a:effectLst>
        </p:spPr>
      </p:pic>
      <p:pic>
        <p:nvPicPr>
          <p:cNvPr id="5" name="Picture 4" descr="A picture containing application&#10;&#10;Description automatically generated">
            <a:extLst>
              <a:ext uri="{FF2B5EF4-FFF2-40B4-BE49-F238E27FC236}">
                <a16:creationId xmlns:a16="http://schemas.microsoft.com/office/drawing/2014/main" id="{C121062A-E975-65C7-D376-59049A20CBFE}"/>
              </a:ext>
            </a:extLst>
          </p:cNvPr>
          <p:cNvPicPr>
            <a:picLocks noChangeAspect="1"/>
          </p:cNvPicPr>
          <p:nvPr/>
        </p:nvPicPr>
        <p:blipFill rotWithShape="1">
          <a:blip r:embed="rId7"/>
          <a:srcRect t="3122" b="34727"/>
          <a:stretch/>
        </p:blipFill>
        <p:spPr>
          <a:xfrm>
            <a:off x="696685" y="1261931"/>
            <a:ext cx="4893992" cy="4398641"/>
          </a:xfrm>
          <a:prstGeom prst="rect">
            <a:avLst/>
          </a:prstGeom>
        </p:spPr>
      </p:pic>
      <p:sp>
        <p:nvSpPr>
          <p:cNvPr id="7" name="TextBox 6">
            <a:extLst>
              <a:ext uri="{FF2B5EF4-FFF2-40B4-BE49-F238E27FC236}">
                <a16:creationId xmlns:a16="http://schemas.microsoft.com/office/drawing/2014/main" id="{E6B89EF0-2DD1-FE0E-98B6-D54EC302DF2B}"/>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8" name="Audio 7">
            <a:hlinkClick r:id="" action="ppaction://media"/>
            <a:extLst>
              <a:ext uri="{FF2B5EF4-FFF2-40B4-BE49-F238E27FC236}">
                <a16:creationId xmlns:a16="http://schemas.microsoft.com/office/drawing/2014/main" id="{EF6F2B92-9D95-A31A-7A81-0453170EEB9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47557778"/>
      </p:ext>
    </p:extLst>
  </p:cSld>
  <p:clrMapOvr>
    <a:masterClrMapping/>
  </p:clrMapOvr>
  <mc:AlternateContent xmlns:mc="http://schemas.openxmlformats.org/markup-compatibility/2006" xmlns:p14="http://schemas.microsoft.com/office/powerpoint/2010/main">
    <mc:Choice Requires="p14">
      <p:transition spd="slow" p14:dur="2000" advTm="13664"/>
    </mc:Choice>
    <mc:Fallback xmlns="">
      <p:transition spd="slow" advTm="13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F7223-FD56-3DB5-6777-CFDE909575FF}"/>
              </a:ext>
            </a:extLst>
          </p:cNvPr>
          <p:cNvSpPr>
            <a:spLocks noGrp="1"/>
          </p:cNvSpPr>
          <p:nvPr>
            <p:ph idx="1"/>
          </p:nvPr>
        </p:nvSpPr>
        <p:spPr>
          <a:xfrm>
            <a:off x="838200" y="1253331"/>
            <a:ext cx="10515600" cy="4351338"/>
          </a:xfrm>
        </p:spPr>
        <p:txBody>
          <a:bodyPr>
            <a:normAutofit/>
          </a:bodyPr>
          <a:lstStyle/>
          <a:p>
            <a:r>
              <a:rPr lang="en-GB" sz="5400" dirty="0"/>
              <a:t>2021-22 Community Consultation</a:t>
            </a:r>
          </a:p>
          <a:p>
            <a:r>
              <a:rPr lang="en-GB" sz="5400" dirty="0"/>
              <a:t>2022 UKRI Infrastructure Call</a:t>
            </a:r>
          </a:p>
          <a:p>
            <a:r>
              <a:rPr lang="en-GB" sz="5400" dirty="0"/>
              <a:t>Astronomy Advisory Panel UK roadmap 2022</a:t>
            </a:r>
          </a:p>
        </p:txBody>
      </p:sp>
      <p:sp>
        <p:nvSpPr>
          <p:cNvPr id="2" name="TextBox 1">
            <a:extLst>
              <a:ext uri="{FF2B5EF4-FFF2-40B4-BE49-F238E27FC236}">
                <a16:creationId xmlns:a16="http://schemas.microsoft.com/office/drawing/2014/main" id="{EF760156-3006-9874-2CFA-A2B4A6A55EB6}"/>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6DD4E7B7-8B9C-C348-B8C7-1692F01FBD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92656863"/>
      </p:ext>
    </p:extLst>
  </p:cSld>
  <p:clrMapOvr>
    <a:masterClrMapping/>
  </p:clrMapOvr>
  <mc:AlternateContent xmlns:mc="http://schemas.openxmlformats.org/markup-compatibility/2006" xmlns:p14="http://schemas.microsoft.com/office/powerpoint/2010/main">
    <mc:Choice Requires="p14">
      <p:transition spd="slow" p14:dur="2000" advTm="10720"/>
    </mc:Choice>
    <mc:Fallback xmlns="">
      <p:transition spd="slow" advTm="10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F7223-FD56-3DB5-6777-CFDE909575FF}"/>
              </a:ext>
            </a:extLst>
          </p:cNvPr>
          <p:cNvSpPr>
            <a:spLocks noGrp="1"/>
          </p:cNvSpPr>
          <p:nvPr>
            <p:ph idx="1"/>
          </p:nvPr>
        </p:nvSpPr>
        <p:spPr>
          <a:xfrm>
            <a:off x="838200" y="1253331"/>
            <a:ext cx="10515600" cy="4351338"/>
          </a:xfrm>
        </p:spPr>
        <p:txBody>
          <a:bodyPr>
            <a:normAutofit/>
          </a:bodyPr>
          <a:lstStyle/>
          <a:p>
            <a:r>
              <a:rPr lang="en-GB" sz="5400" dirty="0"/>
              <a:t>2021-22 Community Consultation</a:t>
            </a:r>
          </a:p>
          <a:p>
            <a:r>
              <a:rPr lang="en-GB" sz="5400" dirty="0">
                <a:solidFill>
                  <a:schemeClr val="bg1">
                    <a:lumMod val="75000"/>
                  </a:schemeClr>
                </a:solidFill>
              </a:rPr>
              <a:t>2022 UKRI Infrastructure Call</a:t>
            </a:r>
          </a:p>
          <a:p>
            <a:r>
              <a:rPr lang="en-GB" sz="5400" dirty="0">
                <a:solidFill>
                  <a:schemeClr val="bg1">
                    <a:lumMod val="75000"/>
                  </a:schemeClr>
                </a:solidFill>
              </a:rPr>
              <a:t>Astronomy Advisory Panel UK roadmap 2022</a:t>
            </a:r>
          </a:p>
        </p:txBody>
      </p:sp>
      <p:sp>
        <p:nvSpPr>
          <p:cNvPr id="2" name="TextBox 1">
            <a:extLst>
              <a:ext uri="{FF2B5EF4-FFF2-40B4-BE49-F238E27FC236}">
                <a16:creationId xmlns:a16="http://schemas.microsoft.com/office/drawing/2014/main" id="{A73B8289-3FDB-5BE8-4C13-A283AAB0C82A}"/>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D2A257F6-EE99-6E54-33B2-033868AF3A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87031794"/>
      </p:ext>
    </p:extLst>
  </p:cSld>
  <p:clrMapOvr>
    <a:masterClrMapping/>
  </p:clrMapOvr>
  <mc:AlternateContent xmlns:mc="http://schemas.openxmlformats.org/markup-compatibility/2006" xmlns:p14="http://schemas.microsoft.com/office/powerpoint/2010/main">
    <mc:Choice Requires="p14">
      <p:transition spd="med" p14:dur="700" advTm="1728">
        <p:fade/>
      </p:transition>
    </mc:Choice>
    <mc:Fallback xmlns="">
      <p:transition spd="med" advTm="17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A0812B52-C2DF-F299-70C9-389C2DA73199}"/>
              </a:ext>
            </a:extLst>
          </p:cNvPr>
          <p:cNvPicPr>
            <a:picLocks noChangeAspect="1"/>
          </p:cNvPicPr>
          <p:nvPr/>
        </p:nvPicPr>
        <p:blipFill rotWithShape="1">
          <a:blip r:embed="rId5"/>
          <a:srcRect r="1903" b="59554"/>
          <a:stretch/>
        </p:blipFill>
        <p:spPr>
          <a:xfrm>
            <a:off x="1271815" y="587828"/>
            <a:ext cx="10071100" cy="2754087"/>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CDED8CA3-0150-574D-2F52-4E06AAA2EF83}"/>
              </a:ext>
            </a:extLst>
          </p:cNvPr>
          <p:cNvPicPr>
            <a:picLocks noChangeAspect="1"/>
          </p:cNvPicPr>
          <p:nvPr/>
        </p:nvPicPr>
        <p:blipFill rotWithShape="1">
          <a:blip r:embed="rId5"/>
          <a:srcRect t="54833" r="1903"/>
          <a:stretch/>
        </p:blipFill>
        <p:spPr>
          <a:xfrm>
            <a:off x="1271815" y="3429000"/>
            <a:ext cx="10071100" cy="3075556"/>
          </a:xfrm>
          <a:prstGeom prst="rect">
            <a:avLst/>
          </a:prstGeom>
        </p:spPr>
      </p:pic>
      <p:sp>
        <p:nvSpPr>
          <p:cNvPr id="7" name="Rectangle 6">
            <a:extLst>
              <a:ext uri="{FF2B5EF4-FFF2-40B4-BE49-F238E27FC236}">
                <a16:creationId xmlns:a16="http://schemas.microsoft.com/office/drawing/2014/main" id="{199484D0-7942-ECE2-7D5F-3595386AFA7A}"/>
              </a:ext>
            </a:extLst>
          </p:cNvPr>
          <p:cNvSpPr/>
          <p:nvPr/>
        </p:nvSpPr>
        <p:spPr>
          <a:xfrm>
            <a:off x="1271815" y="587828"/>
            <a:ext cx="1025071" cy="674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extBox 1">
            <a:extLst>
              <a:ext uri="{FF2B5EF4-FFF2-40B4-BE49-F238E27FC236}">
                <a16:creationId xmlns:a16="http://schemas.microsoft.com/office/drawing/2014/main" id="{4374CDA9-01FD-5A93-7CFF-D37F9EB420B0}"/>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3" name="Audio 2">
            <a:hlinkClick r:id="" action="ppaction://media"/>
            <a:extLst>
              <a:ext uri="{FF2B5EF4-FFF2-40B4-BE49-F238E27FC236}">
                <a16:creationId xmlns:a16="http://schemas.microsoft.com/office/drawing/2014/main" id="{900314F5-FDEB-C14A-923F-6B5F17736D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14702301"/>
      </p:ext>
    </p:extLst>
  </p:cSld>
  <p:clrMapOvr>
    <a:masterClrMapping/>
  </p:clrMapOvr>
  <mc:AlternateContent xmlns:mc="http://schemas.openxmlformats.org/markup-compatibility/2006" xmlns:p14="http://schemas.microsoft.com/office/powerpoint/2010/main">
    <mc:Choice Requires="p14">
      <p:transition spd="slow" p14:dur="2000" advTm="11861"/>
    </mc:Choice>
    <mc:Fallback xmlns="">
      <p:transition spd="slow" advTm="11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D7A80-445C-DDFE-6C08-4DED091D4EB0}"/>
              </a:ext>
            </a:extLst>
          </p:cNvPr>
          <p:cNvSpPr>
            <a:spLocks noGrp="1"/>
          </p:cNvSpPr>
          <p:nvPr>
            <p:ph idx="1"/>
          </p:nvPr>
        </p:nvSpPr>
        <p:spPr>
          <a:xfrm>
            <a:off x="838200" y="653143"/>
            <a:ext cx="10515600" cy="5551714"/>
          </a:xfrm>
        </p:spPr>
        <p:txBody>
          <a:bodyPr>
            <a:normAutofit/>
          </a:bodyPr>
          <a:lstStyle/>
          <a:p>
            <a:r>
              <a:rPr lang="en-GB" dirty="0"/>
              <a:t>A small number of follow-up comments received on:</a:t>
            </a:r>
          </a:p>
          <a:p>
            <a:pPr lvl="1"/>
            <a:r>
              <a:rPr lang="en-GB" dirty="0"/>
              <a:t>EU Horizon programmes</a:t>
            </a:r>
          </a:p>
          <a:p>
            <a:pPr lvl="1"/>
            <a:r>
              <a:rPr lang="en-GB" dirty="0"/>
              <a:t>UKSA – desire for science exploitation to remain in STFC remit </a:t>
            </a:r>
          </a:p>
          <a:p>
            <a:pPr lvl="1"/>
            <a:r>
              <a:rPr lang="en-GB" dirty="0"/>
              <a:t>The disconnect between facility time awards (including DIRAC) and exploitation funding</a:t>
            </a:r>
          </a:p>
          <a:p>
            <a:pPr lvl="1"/>
            <a:r>
              <a:rPr lang="en-GB" dirty="0"/>
              <a:t>Insufficient discussion of UK interests in gravitational wave astronomy and its technology</a:t>
            </a:r>
          </a:p>
          <a:p>
            <a:pPr lvl="1"/>
            <a:r>
              <a:rPr lang="en-GB" dirty="0"/>
              <a:t>Equity, Equality, Diversity, Inclusion</a:t>
            </a:r>
          </a:p>
          <a:p>
            <a:r>
              <a:rPr lang="en-GB" dirty="0"/>
              <a:t>No major rewrites; gravitational wave astronomy now also covered in Particle Astrophysics Advisory Panel roadmap</a:t>
            </a:r>
          </a:p>
          <a:p>
            <a:r>
              <a:rPr lang="en-GB" dirty="0"/>
              <a:t>In addition to consultation responses, 62 white papers received (of which more later)</a:t>
            </a:r>
          </a:p>
          <a:p>
            <a:r>
              <a:rPr lang="en-GB" dirty="0"/>
              <a:t>Current consultation summary is at </a:t>
            </a:r>
            <a:r>
              <a:rPr lang="en-GB" dirty="0">
                <a:hlinkClick r:id="rId5"/>
              </a:rPr>
              <a:t>https://is.gd/osehav</a:t>
            </a:r>
            <a:r>
              <a:rPr lang="en-GB" dirty="0"/>
              <a:t> </a:t>
            </a:r>
          </a:p>
        </p:txBody>
      </p:sp>
      <p:sp>
        <p:nvSpPr>
          <p:cNvPr id="2" name="TextBox 1">
            <a:extLst>
              <a:ext uri="{FF2B5EF4-FFF2-40B4-BE49-F238E27FC236}">
                <a16:creationId xmlns:a16="http://schemas.microsoft.com/office/drawing/2014/main" id="{E1B378BE-C261-5A52-9E62-DD23B3BE0143}"/>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3819662E-ED41-7282-A365-AC6995AD69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66155844"/>
      </p:ext>
    </p:extLst>
  </p:cSld>
  <p:clrMapOvr>
    <a:masterClrMapping/>
  </p:clrMapOvr>
  <mc:AlternateContent xmlns:mc="http://schemas.openxmlformats.org/markup-compatibility/2006" xmlns:p14="http://schemas.microsoft.com/office/powerpoint/2010/main">
    <mc:Choice Requires="p14">
      <p:transition spd="slow" p14:dur="2000" advTm="41066"/>
    </mc:Choice>
    <mc:Fallback xmlns="">
      <p:transition spd="slow" advTm="41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F7223-FD56-3DB5-6777-CFDE909575FF}"/>
              </a:ext>
            </a:extLst>
          </p:cNvPr>
          <p:cNvSpPr>
            <a:spLocks noGrp="1"/>
          </p:cNvSpPr>
          <p:nvPr>
            <p:ph idx="1"/>
          </p:nvPr>
        </p:nvSpPr>
        <p:spPr>
          <a:xfrm>
            <a:off x="838200" y="1253331"/>
            <a:ext cx="10515600" cy="4351338"/>
          </a:xfrm>
        </p:spPr>
        <p:txBody>
          <a:bodyPr>
            <a:normAutofit/>
          </a:bodyPr>
          <a:lstStyle/>
          <a:p>
            <a:r>
              <a:rPr lang="en-GB" sz="5400" dirty="0"/>
              <a:t>2021-22 Community Consultation</a:t>
            </a:r>
          </a:p>
          <a:p>
            <a:r>
              <a:rPr lang="en-GB" sz="5400" dirty="0">
                <a:solidFill>
                  <a:schemeClr val="bg1">
                    <a:lumMod val="75000"/>
                  </a:schemeClr>
                </a:solidFill>
              </a:rPr>
              <a:t>2022 UKRI Infrastructure Call</a:t>
            </a:r>
          </a:p>
          <a:p>
            <a:r>
              <a:rPr lang="en-GB" sz="5400" dirty="0">
                <a:solidFill>
                  <a:schemeClr val="bg1">
                    <a:lumMod val="75000"/>
                  </a:schemeClr>
                </a:solidFill>
              </a:rPr>
              <a:t>Astronomy Advisory Panel UK roadmap 2022</a:t>
            </a:r>
          </a:p>
        </p:txBody>
      </p:sp>
      <p:sp>
        <p:nvSpPr>
          <p:cNvPr id="2" name="TextBox 1">
            <a:extLst>
              <a:ext uri="{FF2B5EF4-FFF2-40B4-BE49-F238E27FC236}">
                <a16:creationId xmlns:a16="http://schemas.microsoft.com/office/drawing/2014/main" id="{9A7D3E4D-D2DB-1374-CD30-004202B747C6}"/>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BF84FCAE-8499-A3FE-F605-9DB769820F7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13515556"/>
      </p:ext>
    </p:extLst>
  </p:cSld>
  <p:clrMapOvr>
    <a:masterClrMapping/>
  </p:clrMapOvr>
  <mc:AlternateContent xmlns:mc="http://schemas.openxmlformats.org/markup-compatibility/2006" xmlns:p14="http://schemas.microsoft.com/office/powerpoint/2010/main">
    <mc:Choice Requires="p14">
      <p:transition spd="slow" p14:dur="2000" advTm="2656"/>
    </mc:Choice>
    <mc:Fallback xmlns="">
      <p:transition spd="slow" advTm="2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F7223-FD56-3DB5-6777-CFDE909575FF}"/>
              </a:ext>
            </a:extLst>
          </p:cNvPr>
          <p:cNvSpPr>
            <a:spLocks noGrp="1"/>
          </p:cNvSpPr>
          <p:nvPr>
            <p:ph idx="1"/>
          </p:nvPr>
        </p:nvSpPr>
        <p:spPr>
          <a:xfrm>
            <a:off x="838200" y="1253331"/>
            <a:ext cx="10515600" cy="4351338"/>
          </a:xfrm>
        </p:spPr>
        <p:txBody>
          <a:bodyPr>
            <a:normAutofit/>
          </a:bodyPr>
          <a:lstStyle/>
          <a:p>
            <a:r>
              <a:rPr lang="en-GB" sz="5400" dirty="0">
                <a:solidFill>
                  <a:schemeClr val="bg1">
                    <a:lumMod val="75000"/>
                  </a:schemeClr>
                </a:solidFill>
              </a:rPr>
              <a:t>2021-22 Community Consultation</a:t>
            </a:r>
          </a:p>
          <a:p>
            <a:r>
              <a:rPr lang="en-GB" sz="5400" dirty="0"/>
              <a:t>2022 UKRI Infrastructure Call</a:t>
            </a:r>
          </a:p>
          <a:p>
            <a:r>
              <a:rPr lang="en-GB" sz="5400" dirty="0">
                <a:solidFill>
                  <a:schemeClr val="bg1">
                    <a:lumMod val="75000"/>
                  </a:schemeClr>
                </a:solidFill>
              </a:rPr>
              <a:t>Astronomy Advisory Panel UK roadmap 2022</a:t>
            </a:r>
          </a:p>
        </p:txBody>
      </p:sp>
      <p:sp>
        <p:nvSpPr>
          <p:cNvPr id="2" name="TextBox 1">
            <a:extLst>
              <a:ext uri="{FF2B5EF4-FFF2-40B4-BE49-F238E27FC236}">
                <a16:creationId xmlns:a16="http://schemas.microsoft.com/office/drawing/2014/main" id="{88556AA6-F1BD-FEAB-61E7-F9F69E5306EE}"/>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FED6E5A0-F171-D3C3-DFDC-9920C62430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96748752"/>
      </p:ext>
    </p:extLst>
  </p:cSld>
  <p:clrMapOvr>
    <a:masterClrMapping/>
  </p:clrMapOvr>
  <mc:AlternateContent xmlns:mc="http://schemas.openxmlformats.org/markup-compatibility/2006" xmlns:p14="http://schemas.microsoft.com/office/powerpoint/2010/main">
    <mc:Choice Requires="p14">
      <p:transition spd="med" p14:dur="700" advTm="1632">
        <p:fade/>
      </p:transition>
    </mc:Choice>
    <mc:Fallback xmlns="">
      <p:transition spd="med" advTm="16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CAFE4890-996E-6E36-0EDE-0BA5E1ACDB7C}"/>
              </a:ext>
            </a:extLst>
          </p:cNvPr>
          <p:cNvPicPr>
            <a:picLocks noChangeAspect="1"/>
          </p:cNvPicPr>
          <p:nvPr/>
        </p:nvPicPr>
        <p:blipFill rotWithShape="1">
          <a:blip r:embed="rId5"/>
          <a:srcRect b="79303"/>
          <a:stretch/>
        </p:blipFill>
        <p:spPr>
          <a:xfrm>
            <a:off x="208135" y="508217"/>
            <a:ext cx="11693871" cy="1309698"/>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D89A426A-6CE9-5F75-2A31-0D9743EA17B3}"/>
              </a:ext>
            </a:extLst>
          </p:cNvPr>
          <p:cNvPicPr>
            <a:picLocks noChangeAspect="1"/>
          </p:cNvPicPr>
          <p:nvPr/>
        </p:nvPicPr>
        <p:blipFill rotWithShape="1">
          <a:blip r:embed="rId5"/>
          <a:srcRect t="27816"/>
          <a:stretch/>
        </p:blipFill>
        <p:spPr>
          <a:xfrm>
            <a:off x="249064" y="1996503"/>
            <a:ext cx="11693871" cy="4567773"/>
          </a:xfrm>
          <a:prstGeom prst="rect">
            <a:avLst/>
          </a:prstGeom>
        </p:spPr>
      </p:pic>
      <p:sp>
        <p:nvSpPr>
          <p:cNvPr id="7" name="Rectangle 6">
            <a:extLst>
              <a:ext uri="{FF2B5EF4-FFF2-40B4-BE49-F238E27FC236}">
                <a16:creationId xmlns:a16="http://schemas.microsoft.com/office/drawing/2014/main" id="{1E4130B4-1D9F-53AF-2ECF-F3E16A956917}"/>
              </a:ext>
            </a:extLst>
          </p:cNvPr>
          <p:cNvSpPr/>
          <p:nvPr/>
        </p:nvSpPr>
        <p:spPr>
          <a:xfrm>
            <a:off x="0" y="293724"/>
            <a:ext cx="1025071" cy="674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extBox 1">
            <a:extLst>
              <a:ext uri="{FF2B5EF4-FFF2-40B4-BE49-F238E27FC236}">
                <a16:creationId xmlns:a16="http://schemas.microsoft.com/office/drawing/2014/main" id="{FB84145E-4FA0-63C0-DCC8-380B69976DAE}"/>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3" name="Audio 2">
            <a:hlinkClick r:id="" action="ppaction://media"/>
            <a:extLst>
              <a:ext uri="{FF2B5EF4-FFF2-40B4-BE49-F238E27FC236}">
                <a16:creationId xmlns:a16="http://schemas.microsoft.com/office/drawing/2014/main" id="{54239A71-C3EA-39E5-1672-564D92FF47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559277944"/>
      </p:ext>
    </p:extLst>
  </p:cSld>
  <p:clrMapOvr>
    <a:masterClrMapping/>
  </p:clrMapOvr>
  <mc:AlternateContent xmlns:mc="http://schemas.openxmlformats.org/markup-compatibility/2006" xmlns:p14="http://schemas.microsoft.com/office/powerpoint/2010/main">
    <mc:Choice Requires="p14">
      <p:transition spd="slow" p14:dur="2000" advTm="36010"/>
    </mc:Choice>
    <mc:Fallback xmlns="">
      <p:transition spd="slow" advTm="36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EEF3AB-70AC-9773-EB38-AC76AB611BB9}"/>
              </a:ext>
            </a:extLst>
          </p:cNvPr>
          <p:cNvSpPr>
            <a:spLocks noGrp="1"/>
          </p:cNvSpPr>
          <p:nvPr>
            <p:ph idx="1"/>
          </p:nvPr>
        </p:nvSpPr>
        <p:spPr>
          <a:xfrm>
            <a:off x="266700" y="168729"/>
            <a:ext cx="11658600" cy="6520542"/>
          </a:xfrm>
        </p:spPr>
        <p:txBody>
          <a:bodyPr>
            <a:noAutofit/>
          </a:bodyPr>
          <a:lstStyle/>
          <a:p>
            <a:pPr marL="0" indent="0" rtl="0" fontAlgn="base">
              <a:lnSpc>
                <a:spcPct val="100000"/>
              </a:lnSpc>
              <a:spcBef>
                <a:spcPts val="0"/>
              </a:spcBef>
              <a:spcAft>
                <a:spcPts val="0"/>
              </a:spcAft>
              <a:buNone/>
            </a:pPr>
            <a:r>
              <a:rPr lang="en-GB" sz="2000" b="1" dirty="0">
                <a:solidFill>
                  <a:srgbClr val="000000"/>
                </a:solidFill>
                <a:latin typeface="Times New Roman" panose="02020603050405020304" pitchFamily="18" charset="0"/>
              </a:rPr>
              <a:t>Submissions i</a:t>
            </a:r>
            <a:r>
              <a:rPr lang="en-GB" sz="2000" b="1" i="0" u="none" strike="noStrike" dirty="0">
                <a:solidFill>
                  <a:srgbClr val="000000"/>
                </a:solidFill>
                <a:effectLst/>
                <a:latin typeface="Times New Roman" panose="02020603050405020304" pitchFamily="18" charset="0"/>
              </a:rPr>
              <a:t>n no priority order: </a:t>
            </a:r>
          </a:p>
          <a:p>
            <a:pPr marL="0" indent="0" rtl="0" fontAlgn="base">
              <a:lnSpc>
                <a:spcPct val="100000"/>
              </a:lnSpc>
              <a:spcBef>
                <a:spcPts val="0"/>
              </a:spcBef>
              <a:spcAft>
                <a:spcPts val="0"/>
              </a:spcAft>
              <a:buNone/>
            </a:pPr>
            <a:endParaRPr lang="en-GB" sz="1800" b="1" i="0" u="none" strike="noStrike" dirty="0">
              <a:solidFill>
                <a:srgbClr val="000000"/>
              </a:solidFill>
              <a:effectLst/>
              <a:latin typeface="Times New Roman" panose="02020603050405020304" pitchFamily="18" charset="0"/>
            </a:endParaRPr>
          </a:p>
          <a:p>
            <a:pPr rtl="0" fontAlgn="base">
              <a:lnSpc>
                <a:spcPct val="100000"/>
              </a:lnSpc>
              <a:spcBef>
                <a:spcPts val="0"/>
              </a:spcBef>
              <a:spcAft>
                <a:spcPts val="0"/>
              </a:spcAft>
              <a:buFont typeface="+mj-lt"/>
              <a:buAutoNum type="arabicPeriod"/>
            </a:pPr>
            <a:r>
              <a:rPr lang="en-GB" sz="2000" b="1" i="0" u="none" strike="noStrike" dirty="0">
                <a:solidFill>
                  <a:srgbClr val="000000"/>
                </a:solidFill>
                <a:effectLst/>
                <a:latin typeface="Times New Roman" panose="02020603050405020304" pitchFamily="18" charset="0"/>
              </a:rPr>
              <a:t>A 10-12-metre spectroscopic survey telescope. </a:t>
            </a:r>
            <a:r>
              <a:rPr lang="en-GB" sz="2000" dirty="0">
                <a:solidFill>
                  <a:srgbClr val="000000"/>
                </a:solidFill>
                <a:latin typeface="Times New Roman" panose="02020603050405020304" pitchFamily="18" charset="0"/>
              </a:rPr>
              <a:t>D</a:t>
            </a:r>
            <a:r>
              <a:rPr lang="en-GB" sz="2000" b="0" i="0" u="none" strike="noStrike" dirty="0">
                <a:solidFill>
                  <a:srgbClr val="000000"/>
                </a:solidFill>
                <a:effectLst/>
                <a:latin typeface="Times New Roman" panose="02020603050405020304" pitchFamily="18" charset="0"/>
              </a:rPr>
              <a:t>esign study for Mauna Kea Spectroscopic Explorer and/or ESO Widefield Spectroscopic Telescope; very wide range of science; natural next step </a:t>
            </a:r>
            <a:r>
              <a:rPr lang="en-GB" sz="2000" dirty="0">
                <a:solidFill>
                  <a:srgbClr val="000000"/>
                </a:solidFill>
                <a:latin typeface="Times New Roman" panose="02020603050405020304" pitchFamily="18" charset="0"/>
              </a:rPr>
              <a:t>for </a:t>
            </a:r>
            <a:r>
              <a:rPr lang="en-GB" sz="2000" b="0" i="0" u="none" strike="noStrike" dirty="0">
                <a:solidFill>
                  <a:srgbClr val="000000"/>
                </a:solidFill>
                <a:effectLst/>
                <a:latin typeface="Times New Roman" panose="02020603050405020304" pitchFamily="18" charset="0"/>
              </a:rPr>
              <a:t>Vera Rubin Observatory and ESA Euclid follow-ups. ASTRONET priority and featured in AAP white papers. </a:t>
            </a:r>
          </a:p>
          <a:p>
            <a:pPr rtl="0" fontAlgn="base">
              <a:lnSpc>
                <a:spcPct val="100000"/>
              </a:lnSpc>
              <a:spcBef>
                <a:spcPts val="0"/>
              </a:spcBef>
              <a:spcAft>
                <a:spcPts val="0"/>
              </a:spcAft>
              <a:buFont typeface="+mj-lt"/>
              <a:buAutoNum type="arabicPeriod"/>
            </a:pPr>
            <a:r>
              <a:rPr lang="en-GB" sz="2000" b="1" i="0" u="none" strike="noStrike" dirty="0">
                <a:solidFill>
                  <a:srgbClr val="000000"/>
                </a:solidFill>
                <a:effectLst/>
                <a:latin typeface="Times New Roman" panose="02020603050405020304" pitchFamily="18" charset="0"/>
              </a:rPr>
              <a:t>The next generation instrumentation suite for the Extremely Large Telescope.</a:t>
            </a:r>
            <a:r>
              <a:rPr lang="en-GB" sz="2000" b="0" i="0" u="none" strike="noStrike" dirty="0">
                <a:solidFill>
                  <a:srgbClr val="000000"/>
                </a:solidFill>
                <a:effectLst/>
                <a:latin typeface="Times New Roman" panose="02020603050405020304" pitchFamily="18" charset="0"/>
              </a:rPr>
              <a:t> </a:t>
            </a:r>
            <a:r>
              <a:rPr lang="en-GB" sz="2000" dirty="0">
                <a:solidFill>
                  <a:srgbClr val="000000"/>
                </a:solidFill>
                <a:latin typeface="Times New Roman" panose="02020603050405020304" pitchFamily="18" charset="0"/>
              </a:rPr>
              <a:t>D</a:t>
            </a:r>
            <a:r>
              <a:rPr lang="en-GB" sz="2000" b="0" i="0" u="none" strike="noStrike" dirty="0">
                <a:solidFill>
                  <a:srgbClr val="000000"/>
                </a:solidFill>
                <a:effectLst/>
                <a:latin typeface="Times New Roman" panose="02020603050405020304" pitchFamily="18" charset="0"/>
              </a:rPr>
              <a:t>esign study for 2nd generation of ELT instruments: MOSAIC, ANDES, PCS. PPRP funding for phase A and R&amp;D, but not capital or hardware costs. Unlike previous VLT and </a:t>
            </a:r>
            <a:r>
              <a:rPr lang="en-GB" sz="2000" dirty="0">
                <a:solidFill>
                  <a:srgbClr val="000000"/>
                </a:solidFill>
                <a:latin typeface="Times New Roman" panose="02020603050405020304" pitchFamily="18" charset="0"/>
              </a:rPr>
              <a:t>1st</a:t>
            </a:r>
            <a:r>
              <a:rPr lang="en-GB" sz="2000" b="0" i="0" u="none" strike="noStrike" dirty="0">
                <a:solidFill>
                  <a:srgbClr val="000000"/>
                </a:solidFill>
                <a:effectLst/>
                <a:latin typeface="Times New Roman" panose="02020603050405020304" pitchFamily="18" charset="0"/>
              </a:rPr>
              <a:t>-generation ELT instruments, ESO will not provide hardware costs for 2nd &amp; 3rd generation ELT instruments; hardware funds to be found by instrument consortia. </a:t>
            </a:r>
            <a:r>
              <a:rPr lang="en-GB" sz="2000" dirty="0">
                <a:solidFill>
                  <a:srgbClr val="000000"/>
                </a:solidFill>
                <a:latin typeface="Times New Roman" panose="02020603050405020304" pitchFamily="18" charset="0"/>
              </a:rPr>
              <a:t>A</a:t>
            </a:r>
            <a:r>
              <a:rPr lang="en-GB" sz="2000" b="0" i="0" u="none" strike="noStrike" dirty="0">
                <a:solidFill>
                  <a:srgbClr val="000000"/>
                </a:solidFill>
                <a:effectLst/>
                <a:latin typeface="Times New Roman" panose="02020603050405020304" pitchFamily="18" charset="0"/>
              </a:rPr>
              <a:t>lso featured in the AAP call for white papers. </a:t>
            </a:r>
          </a:p>
          <a:p>
            <a:pPr rtl="0" fontAlgn="base">
              <a:lnSpc>
                <a:spcPct val="100000"/>
              </a:lnSpc>
              <a:spcBef>
                <a:spcPts val="0"/>
              </a:spcBef>
              <a:spcAft>
                <a:spcPts val="0"/>
              </a:spcAft>
              <a:buFont typeface="+mj-lt"/>
              <a:buAutoNum type="arabicPeriod"/>
            </a:pPr>
            <a:r>
              <a:rPr lang="en-GB" sz="2000" b="1" i="0" u="none" strike="noStrike" dirty="0">
                <a:solidFill>
                  <a:srgbClr val="000000"/>
                </a:solidFill>
                <a:effectLst/>
                <a:latin typeface="Times New Roman" panose="02020603050405020304" pitchFamily="18" charset="0"/>
              </a:rPr>
              <a:t>Scalable continuum cameras for sub-mm telescopes. </a:t>
            </a:r>
            <a:r>
              <a:rPr lang="en-GB" sz="2000" dirty="0">
                <a:solidFill>
                  <a:srgbClr val="000000"/>
                </a:solidFill>
                <a:latin typeface="Times New Roman" panose="02020603050405020304" pitchFamily="18" charset="0"/>
              </a:rPr>
              <a:t>D</a:t>
            </a:r>
            <a:r>
              <a:rPr lang="en-GB" sz="2000" b="0" i="0" u="none" strike="noStrike" dirty="0">
                <a:solidFill>
                  <a:srgbClr val="000000"/>
                </a:solidFill>
                <a:effectLst/>
                <a:latin typeface="Times New Roman" panose="02020603050405020304" pitchFamily="18" charset="0"/>
              </a:rPr>
              <a:t>esign study for </a:t>
            </a:r>
            <a:r>
              <a:rPr lang="en-GB" sz="2000" dirty="0">
                <a:solidFill>
                  <a:srgbClr val="000000"/>
                </a:solidFill>
                <a:latin typeface="Times New Roman" panose="02020603050405020304" pitchFamily="18" charset="0"/>
              </a:rPr>
              <a:t>1st</a:t>
            </a:r>
            <a:r>
              <a:rPr lang="en-GB" sz="2000" b="0" i="0" u="none" strike="noStrike" dirty="0">
                <a:solidFill>
                  <a:srgbClr val="000000"/>
                </a:solidFill>
                <a:effectLst/>
                <a:latin typeface="Times New Roman" panose="02020603050405020304" pitchFamily="18" charset="0"/>
              </a:rPr>
              <a:t>-generation </a:t>
            </a:r>
            <a:r>
              <a:rPr lang="en-GB" sz="2000" b="0" i="0" u="none" strike="noStrike" dirty="0" err="1">
                <a:solidFill>
                  <a:srgbClr val="000000"/>
                </a:solidFill>
                <a:effectLst/>
                <a:latin typeface="Times New Roman" panose="02020603050405020304" pitchFamily="18" charset="0"/>
              </a:rPr>
              <a:t>AtLAST</a:t>
            </a:r>
            <a:r>
              <a:rPr lang="en-GB" sz="2000" b="0" i="0" u="none" strike="noStrike" dirty="0">
                <a:solidFill>
                  <a:srgbClr val="000000"/>
                </a:solidFill>
                <a:effectLst/>
                <a:latin typeface="Times New Roman" panose="02020603050405020304" pitchFamily="18" charset="0"/>
              </a:rPr>
              <a:t> instrument. </a:t>
            </a:r>
            <a:r>
              <a:rPr lang="en-GB" sz="2000" b="0" i="0" u="none" strike="noStrike" dirty="0" err="1">
                <a:solidFill>
                  <a:srgbClr val="000000"/>
                </a:solidFill>
                <a:effectLst/>
                <a:latin typeface="Times New Roman" panose="02020603050405020304" pitchFamily="18" charset="0"/>
              </a:rPr>
              <a:t>AtLAST</a:t>
            </a:r>
            <a:r>
              <a:rPr lang="en-GB" sz="2000" b="0" i="0" u="none" strike="noStrike" dirty="0">
                <a:solidFill>
                  <a:srgbClr val="000000"/>
                </a:solidFill>
                <a:effectLst/>
                <a:latin typeface="Times New Roman" panose="02020603050405020304" pitchFamily="18" charset="0"/>
              </a:rPr>
              <a:t> facility design study funded by EU Horizon 2020. I</a:t>
            </a:r>
            <a:r>
              <a:rPr lang="en-GB" sz="2000" dirty="0">
                <a:solidFill>
                  <a:srgbClr val="000000"/>
                </a:solidFill>
                <a:latin typeface="Times New Roman" panose="02020603050405020304" pitchFamily="18" charset="0"/>
              </a:rPr>
              <a:t>n the process would </a:t>
            </a:r>
            <a:r>
              <a:rPr lang="en-GB" sz="2000" b="0" i="0" u="none" strike="noStrike" dirty="0">
                <a:solidFill>
                  <a:srgbClr val="000000"/>
                </a:solidFill>
                <a:effectLst/>
                <a:latin typeface="Times New Roman" panose="02020603050405020304" pitchFamily="18" charset="0"/>
              </a:rPr>
              <a:t>deliver a wide-field continuum camera for the JCMT (tactical and strategic advantage for ALMA in many science areas). ASTRONET priority and in AAP white papers. </a:t>
            </a:r>
          </a:p>
          <a:p>
            <a:pPr rtl="0" fontAlgn="base">
              <a:lnSpc>
                <a:spcPct val="100000"/>
              </a:lnSpc>
              <a:spcBef>
                <a:spcPts val="0"/>
              </a:spcBef>
              <a:spcAft>
                <a:spcPts val="0"/>
              </a:spcAft>
              <a:buFont typeface="+mj-lt"/>
              <a:buAutoNum type="arabicPeriod"/>
            </a:pPr>
            <a:r>
              <a:rPr lang="en-GB" sz="2000" b="1" i="0" u="none" strike="noStrike" dirty="0">
                <a:solidFill>
                  <a:srgbClr val="000000"/>
                </a:solidFill>
                <a:effectLst/>
                <a:latin typeface="Times New Roman" panose="02020603050405020304" pitchFamily="18" charset="0"/>
              </a:rPr>
              <a:t>UK Extreme High Frequency Facility.</a:t>
            </a:r>
            <a:r>
              <a:rPr lang="en-GB" sz="2000" b="0" i="0" u="none" strike="noStrike" dirty="0">
                <a:solidFill>
                  <a:srgbClr val="000000"/>
                </a:solidFill>
                <a:effectLst/>
                <a:latin typeface="Times New Roman" panose="02020603050405020304" pitchFamily="18" charset="0"/>
              </a:rPr>
              <a:t> Technology development hub for coherent detectors from radio to sub-mm, for SKA, ALMA etc. </a:t>
            </a:r>
            <a:r>
              <a:rPr lang="en-GB" sz="2000" dirty="0">
                <a:solidFill>
                  <a:srgbClr val="000000"/>
                </a:solidFill>
                <a:latin typeface="Times New Roman" panose="02020603050405020304" pitchFamily="18" charset="0"/>
              </a:rPr>
              <a:t>W</a:t>
            </a:r>
            <a:r>
              <a:rPr lang="en-GB" sz="2000" b="0" i="0" u="none" strike="noStrike" dirty="0">
                <a:solidFill>
                  <a:srgbClr val="000000"/>
                </a:solidFill>
                <a:effectLst/>
                <a:latin typeface="Times New Roman" panose="02020603050405020304" pitchFamily="18" charset="0"/>
              </a:rPr>
              <a:t>ide range of science themes. </a:t>
            </a:r>
          </a:p>
          <a:p>
            <a:pPr rtl="0" fontAlgn="base">
              <a:lnSpc>
                <a:spcPct val="100000"/>
              </a:lnSpc>
              <a:spcBef>
                <a:spcPts val="0"/>
              </a:spcBef>
              <a:spcAft>
                <a:spcPts val="0"/>
              </a:spcAft>
              <a:buFont typeface="+mj-lt"/>
              <a:buAutoNum type="arabicPeriod"/>
            </a:pPr>
            <a:r>
              <a:rPr lang="en-GB" sz="2000" b="1" i="0" u="none" strike="noStrike" dirty="0">
                <a:solidFill>
                  <a:srgbClr val="000000"/>
                </a:solidFill>
                <a:effectLst/>
                <a:latin typeface="Times New Roman" panose="02020603050405020304" pitchFamily="18" charset="0"/>
              </a:rPr>
              <a:t>Joint Rubin–Euclid data processing.</a:t>
            </a:r>
            <a:r>
              <a:rPr lang="en-GB" sz="2000" b="0" i="0" u="none" strike="noStrike" dirty="0">
                <a:solidFill>
                  <a:srgbClr val="000000"/>
                </a:solidFill>
                <a:effectLst/>
                <a:latin typeface="Times New Roman" panose="02020603050405020304" pitchFamily="18" charset="0"/>
              </a:rPr>
              <a:t> Rubin LSST time-domain and optical filters complement Euclid spatial resolution and near-IR. </a:t>
            </a:r>
            <a:r>
              <a:rPr lang="en-GB" sz="2000" dirty="0" err="1">
                <a:solidFill>
                  <a:srgbClr val="000000"/>
                </a:solidFill>
                <a:latin typeface="Times New Roman" panose="02020603050405020304" pitchFamily="18" charset="0"/>
              </a:rPr>
              <a:t>Rubin+Euclid</a:t>
            </a:r>
            <a:r>
              <a:rPr lang="en-GB" sz="2000" dirty="0">
                <a:solidFill>
                  <a:srgbClr val="000000"/>
                </a:solidFill>
                <a:latin typeface="Times New Roman" panose="02020603050405020304" pitchFamily="18" charset="0"/>
              </a:rPr>
              <a:t> c</a:t>
            </a:r>
            <a:r>
              <a:rPr lang="en-GB" sz="2000" b="0" i="0" u="none" strike="noStrike" dirty="0">
                <a:solidFill>
                  <a:srgbClr val="000000"/>
                </a:solidFill>
                <a:effectLst/>
                <a:latin typeface="Times New Roman" panose="02020603050405020304" pitchFamily="18" charset="0"/>
              </a:rPr>
              <a:t>omprehensively studied wide-ranging science cases from combining these data. Project proposed to create new value-added data products from joint analysis. </a:t>
            </a:r>
            <a:endParaRPr lang="en-GB" sz="2000" dirty="0"/>
          </a:p>
        </p:txBody>
      </p:sp>
      <p:grpSp>
        <p:nvGrpSpPr>
          <p:cNvPr id="9" name="Group 8">
            <a:extLst>
              <a:ext uri="{FF2B5EF4-FFF2-40B4-BE49-F238E27FC236}">
                <a16:creationId xmlns:a16="http://schemas.microsoft.com/office/drawing/2014/main" id="{22B0D671-5230-8522-AF65-A99AC5515DCE}"/>
              </a:ext>
            </a:extLst>
          </p:cNvPr>
          <p:cNvGrpSpPr/>
          <p:nvPr/>
        </p:nvGrpSpPr>
        <p:grpSpPr>
          <a:xfrm>
            <a:off x="185057" y="174172"/>
            <a:ext cx="11740243" cy="4257747"/>
            <a:chOff x="185057" y="174172"/>
            <a:chExt cx="11740243" cy="4257747"/>
          </a:xfrm>
        </p:grpSpPr>
        <p:sp>
          <p:nvSpPr>
            <p:cNvPr id="6" name="Rectangle 5">
              <a:extLst>
                <a:ext uri="{FF2B5EF4-FFF2-40B4-BE49-F238E27FC236}">
                  <a16:creationId xmlns:a16="http://schemas.microsoft.com/office/drawing/2014/main" id="{C5FC329D-A0A4-0F82-188A-DEFD75E9B54F}"/>
                </a:ext>
              </a:extLst>
            </p:cNvPr>
            <p:cNvSpPr/>
            <p:nvPr/>
          </p:nvSpPr>
          <p:spPr>
            <a:xfrm>
              <a:off x="185057" y="704973"/>
              <a:ext cx="11740243" cy="37269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E04355-8801-CACF-A506-1876D79BAC7B}"/>
                </a:ext>
              </a:extLst>
            </p:cNvPr>
            <p:cNvSpPr txBox="1"/>
            <p:nvPr/>
          </p:nvSpPr>
          <p:spPr>
            <a:xfrm>
              <a:off x="4746171" y="174172"/>
              <a:ext cx="3128998" cy="523220"/>
            </a:xfrm>
            <a:prstGeom prst="rect">
              <a:avLst/>
            </a:prstGeom>
            <a:noFill/>
          </p:spPr>
          <p:txBody>
            <a:bodyPr wrap="none" rtlCol="0">
              <a:spAutoFit/>
            </a:bodyPr>
            <a:lstStyle/>
            <a:p>
              <a:r>
                <a:rPr lang="en-GB" sz="2800" dirty="0">
                  <a:solidFill>
                    <a:srgbClr val="FF0000"/>
                  </a:solidFill>
                </a:rPr>
                <a:t>Submitted to STFC...</a:t>
              </a:r>
            </a:p>
          </p:txBody>
        </p:sp>
      </p:grpSp>
      <p:grpSp>
        <p:nvGrpSpPr>
          <p:cNvPr id="12" name="Group 11">
            <a:extLst>
              <a:ext uri="{FF2B5EF4-FFF2-40B4-BE49-F238E27FC236}">
                <a16:creationId xmlns:a16="http://schemas.microsoft.com/office/drawing/2014/main" id="{3F36A4A7-51C2-CC8F-2B71-012B1B0C8654}"/>
              </a:ext>
            </a:extLst>
          </p:cNvPr>
          <p:cNvGrpSpPr/>
          <p:nvPr/>
        </p:nvGrpSpPr>
        <p:grpSpPr>
          <a:xfrm>
            <a:off x="185057" y="4472506"/>
            <a:ext cx="11740243" cy="1917410"/>
            <a:chOff x="185057" y="4353469"/>
            <a:chExt cx="11740243" cy="1917410"/>
          </a:xfrm>
        </p:grpSpPr>
        <p:sp>
          <p:nvSpPr>
            <p:cNvPr id="10" name="Rectangle 9">
              <a:extLst>
                <a:ext uri="{FF2B5EF4-FFF2-40B4-BE49-F238E27FC236}">
                  <a16:creationId xmlns:a16="http://schemas.microsoft.com/office/drawing/2014/main" id="{65361117-028E-905D-3398-55694B2AD02E}"/>
                </a:ext>
              </a:extLst>
            </p:cNvPr>
            <p:cNvSpPr/>
            <p:nvPr/>
          </p:nvSpPr>
          <p:spPr>
            <a:xfrm>
              <a:off x="185057" y="4353469"/>
              <a:ext cx="11740243" cy="186227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0A2E0D7-43DE-E9AE-6D05-87434E51A392}"/>
                </a:ext>
              </a:extLst>
            </p:cNvPr>
            <p:cNvSpPr txBox="1"/>
            <p:nvPr/>
          </p:nvSpPr>
          <p:spPr>
            <a:xfrm>
              <a:off x="223106" y="5747659"/>
              <a:ext cx="11206786" cy="523220"/>
            </a:xfrm>
            <a:prstGeom prst="rect">
              <a:avLst/>
            </a:prstGeom>
            <a:noFill/>
          </p:spPr>
          <p:txBody>
            <a:bodyPr wrap="none" rtlCol="0">
              <a:spAutoFit/>
            </a:bodyPr>
            <a:lstStyle/>
            <a:p>
              <a:r>
                <a:rPr lang="en-GB" sz="2800" dirty="0">
                  <a:solidFill>
                    <a:srgbClr val="00B050"/>
                  </a:solidFill>
                </a:rPr>
                <a:t>In reserve for next UKRI call / STFC actively seeking other UKRI opportunities</a:t>
              </a:r>
            </a:p>
          </p:txBody>
        </p:sp>
      </p:grpSp>
      <p:sp>
        <p:nvSpPr>
          <p:cNvPr id="2" name="TextBox 1">
            <a:extLst>
              <a:ext uri="{FF2B5EF4-FFF2-40B4-BE49-F238E27FC236}">
                <a16:creationId xmlns:a16="http://schemas.microsoft.com/office/drawing/2014/main" id="{C0DA1847-FEC2-A5A6-9888-D230C51D0C78}"/>
              </a:ext>
            </a:extLst>
          </p:cNvPr>
          <p:cNvSpPr txBox="1"/>
          <p:nvPr/>
        </p:nvSpPr>
        <p:spPr>
          <a:xfrm>
            <a:off x="8935467" y="6550223"/>
            <a:ext cx="3256533" cy="307777"/>
          </a:xfrm>
          <a:prstGeom prst="rect">
            <a:avLst/>
          </a:prstGeom>
          <a:noFill/>
        </p:spPr>
        <p:txBody>
          <a:bodyPr wrap="none" rtlCol="0">
            <a:spAutoFit/>
          </a:bodyPr>
          <a:lstStyle/>
          <a:p>
            <a:r>
              <a:rPr lang="en-GB" sz="1400" dirty="0">
                <a:solidFill>
                  <a:schemeClr val="bg1">
                    <a:lumMod val="65000"/>
                  </a:schemeClr>
                </a:solidFill>
              </a:rPr>
              <a:t>These slides are also at https://</a:t>
            </a:r>
            <a:r>
              <a:rPr lang="en-GB" sz="1400" dirty="0" err="1">
                <a:solidFill>
                  <a:schemeClr val="bg1">
                    <a:lumMod val="65000"/>
                  </a:schemeClr>
                </a:solidFill>
              </a:rPr>
              <a:t>is.gd</a:t>
            </a:r>
            <a:r>
              <a:rPr lang="en-GB" sz="1400" dirty="0">
                <a:solidFill>
                  <a:schemeClr val="bg1">
                    <a:lumMod val="65000"/>
                  </a:schemeClr>
                </a:solidFill>
              </a:rPr>
              <a:t>/</a:t>
            </a:r>
            <a:r>
              <a:rPr lang="en-GB" sz="1400" dirty="0" err="1">
                <a:solidFill>
                  <a:schemeClr val="bg1">
                    <a:lumMod val="65000"/>
                  </a:schemeClr>
                </a:solidFill>
              </a:rPr>
              <a:t>izojaf</a:t>
            </a:r>
            <a:endParaRPr lang="en-GB" sz="1400" dirty="0">
              <a:solidFill>
                <a:schemeClr val="bg1">
                  <a:lumMod val="65000"/>
                </a:schemeClr>
              </a:solidFill>
            </a:endParaRPr>
          </a:p>
        </p:txBody>
      </p:sp>
      <p:pic>
        <p:nvPicPr>
          <p:cNvPr id="4" name="Audio 3">
            <a:hlinkClick r:id="" action="ppaction://media"/>
            <a:extLst>
              <a:ext uri="{FF2B5EF4-FFF2-40B4-BE49-F238E27FC236}">
                <a16:creationId xmlns:a16="http://schemas.microsoft.com/office/drawing/2014/main" id="{18FADDE0-3611-08F1-EF00-CE47FA71D4D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735007312"/>
      </p:ext>
    </p:extLst>
  </p:cSld>
  <p:clrMapOvr>
    <a:masterClrMapping/>
  </p:clrMapOvr>
  <mc:AlternateContent xmlns:mc="http://schemas.openxmlformats.org/markup-compatibility/2006" xmlns:p14="http://schemas.microsoft.com/office/powerpoint/2010/main">
    <mc:Choice Requires="p14">
      <p:transition spd="slow" p14:dur="2000" advTm="142826"/>
    </mc:Choice>
    <mc:Fallback xmlns="">
      <p:transition spd="slow" advTm="142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4"/>
                </p:tgtEl>
              </p:cMediaNode>
            </p:audio>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15.5|18|25.9|25.2|27.1|5.4"/>
</p:tagLst>
</file>

<file path=ppt/tags/tag2.xml><?xml version="1.0" encoding="utf-8"?>
<p:tagLst xmlns:a="http://schemas.openxmlformats.org/drawingml/2006/main" xmlns:r="http://schemas.openxmlformats.org/officeDocument/2006/relationships" xmlns:p="http://schemas.openxmlformats.org/presentationml/2006/main">
  <p:tag name="TIMING" val="|5.2|22.1|33.9"/>
</p:tagLst>
</file>

<file path=ppt/tags/tag3.xml><?xml version="1.0" encoding="utf-8"?>
<p:tagLst xmlns:a="http://schemas.openxmlformats.org/drawingml/2006/main" xmlns:r="http://schemas.openxmlformats.org/officeDocument/2006/relationships" xmlns:p="http://schemas.openxmlformats.org/presentationml/2006/main">
  <p:tag name="TIMING" val="|1.5|17.5|18.2|5.4"/>
</p:tagLst>
</file>

<file path=ppt/tags/tag4.xml><?xml version="1.0" encoding="utf-8"?>
<p:tagLst xmlns:a="http://schemas.openxmlformats.org/drawingml/2006/main" xmlns:r="http://schemas.openxmlformats.org/officeDocument/2006/relationships" xmlns:p="http://schemas.openxmlformats.org/presentationml/2006/main">
  <p:tag name="TIMING" val="|1.3|8.2|19.4|12.2"/>
</p:tagLst>
</file>

<file path=ppt/tags/tag5.xml><?xml version="1.0" encoding="utf-8"?>
<p:tagLst xmlns:a="http://schemas.openxmlformats.org/drawingml/2006/main" xmlns:r="http://schemas.openxmlformats.org/officeDocument/2006/relationships" xmlns:p="http://schemas.openxmlformats.org/presentationml/2006/main">
  <p:tag name="TIMING" val="|1.3|1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3129</Words>
  <Application>Microsoft Office PowerPoint</Application>
  <PresentationFormat>Widescreen</PresentationFormat>
  <Paragraphs>141</Paragraphs>
  <Slides>19</Slides>
  <Notes>19</Notes>
  <HiddenSlides>0</HiddenSlides>
  <MMClips>19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Helvetica</vt:lpstr>
      <vt:lpstr>Times New Roman</vt:lpstr>
      <vt:lpstr>Office Theme</vt:lpstr>
      <vt:lpstr>Astronomy Advisory Panel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Astronomy Advisory Panel Update</dc:title>
  <dc:creator>Stephen.Serjeant</dc:creator>
  <cp:lastModifiedBy>Robert Massey</cp:lastModifiedBy>
  <cp:revision>1</cp:revision>
  <dcterms:created xsi:type="dcterms:W3CDTF">2022-11-23T15:13:08Z</dcterms:created>
  <dcterms:modified xsi:type="dcterms:W3CDTF">2022-12-19T14:02:46Z</dcterms:modified>
</cp:coreProperties>
</file>